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3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4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5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6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  <p:sldMasterId id="2147483781" r:id="rId10"/>
    <p:sldMasterId id="2147483796" r:id="rId11"/>
    <p:sldMasterId id="2147483811" r:id="rId12"/>
    <p:sldMasterId id="2147483826" r:id="rId13"/>
    <p:sldMasterId id="2147483841" r:id="rId14"/>
    <p:sldMasterId id="2147483856" r:id="rId15"/>
    <p:sldMasterId id="2147483871" r:id="rId16"/>
    <p:sldMasterId id="2147483886" r:id="rId17"/>
  </p:sldMasterIdLst>
  <p:sldIdLst>
    <p:sldId id="258" r:id="rId18"/>
    <p:sldId id="260" r:id="rId19"/>
    <p:sldId id="279" r:id="rId20"/>
    <p:sldId id="262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7" r:id="rId31"/>
    <p:sldId id="263" r:id="rId32"/>
    <p:sldId id="274" r:id="rId33"/>
    <p:sldId id="273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7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Nhấn mạ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iểu Trung bình 2 - Nhấn mạnh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iểu Trung bình 2 - Nhấn mạnh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iểu Trung bình 2 - Nhấn mạnh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iểu Trung bình 2 - Nhấn mạnh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9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006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525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994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52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49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047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833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800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385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525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966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903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769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58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748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166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432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12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162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095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54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762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088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293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681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818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êu đề, Clip Art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FE32A-F58F-4DBA-B923-EB6FCE505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495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CE48-7DE7-4CCD-83C5-499161CC3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482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A98D-0ABA-4CA7-87CE-0A95B6124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586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AF3C6-24CD-4E29-91B8-8A5637EDA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92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9F7D9-52A0-490E-9310-EF42418BB5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154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A3C4F-C175-43F7-90D2-41465460E0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2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585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2F28-C990-45C7-82F4-37610F4C82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025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C9572-A2B7-4548-8A24-3CF61D6C88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415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AD047-84F0-4229-9385-78ABB5EF5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847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C46B3-54AE-43D6-9BD3-5550B492FA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799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FD5DD-F60E-47EC-B7C8-9C9D98012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705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BFCBA-22F3-484E-9C3A-FC5FC91028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007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êu đề, Clip Art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FE32A-F58F-4DBA-B923-EB6FCE505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598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5E920-7BD1-478A-BD10-6F3FEF71A3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393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4B576-BDE4-4E87-A4FE-1E40E62374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021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67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174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653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130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475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07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996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611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870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83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118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3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191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590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835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473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450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057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340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203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085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778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3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558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705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449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729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377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570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660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949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842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905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9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749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4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02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6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43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435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552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631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731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779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95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928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1395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06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4618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141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107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150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1027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7692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5692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74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081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08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356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474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826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27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675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796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3836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746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0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6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854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8070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4190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43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261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559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1113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5026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2084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597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34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097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4033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2870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9447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46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4701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6146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091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3385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8281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12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2931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9423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2663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9285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8473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251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7691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1172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525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3186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97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9485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370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005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4267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330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0824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8434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4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06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61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0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02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60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6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76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80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2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18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93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8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53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39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03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01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7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05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41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96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35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32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7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3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53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87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2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2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86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42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03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1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21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60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51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64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08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68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13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71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4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926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72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62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40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16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2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9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134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078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02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673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071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508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97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92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30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5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022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245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051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99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85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266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7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7080-EF00-43B2-A37E-77714D9BD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126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B80-220A-4998-9710-3C356C2B1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190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E042-FDFD-466F-AD10-224A69D6C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446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4A0-68DC-4397-80E7-ED3FE5C07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7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04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1DA6-5859-4362-8934-F3A2BF003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930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3C04-E76E-4AC8-87FE-B0D0BEDCA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254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360A-616F-4BDC-8606-1A8EB525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484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CFBD-0B38-41AA-933F-2B92D7E7E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648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0FF8-DEE7-484C-BC6F-E8D0513A0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66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A0B4-F2DA-42F6-952C-BF911CAFC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627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BBA5-B7B0-47AB-B82E-3C162F403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608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94B9-AFC5-4941-8317-0D1E271D4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19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239-6738-427C-BC0A-37A57B121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095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899-5015-471B-830D-CAF21876E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4E82B-1A4B-4967-A77E-502E4EE4F5A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C6EAF-D682-47E3-B306-5BED4AD0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3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434CC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94326-7DDC-4F69-9B96-7FBD160AEBC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4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0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5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3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2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7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3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6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6A5B5-3CC7-44AC-92F8-62046675C2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0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200609251133135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685800" y="4648200"/>
            <a:ext cx="6553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</a:t>
            </a:r>
            <a:r>
              <a:rPr lang="vi-VN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Vũ Thị Kim Chúc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0" y="1524000"/>
            <a:ext cx="9144000" cy="2286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CHÀO MỪNG QUÝ THẦY CÔ  </a:t>
            </a:r>
          </a:p>
          <a:p>
            <a:pPr algn="ctr"/>
            <a:r>
              <a:rPr lang="en-US" sz="3600" b="1" kern="10" spc="-36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VỀ DỰ TIẾT HỌC MÔN ĐỊA LÍ </a:t>
            </a:r>
            <a:r>
              <a:rPr lang="en-US" sz="3600" b="1" kern="10" spc="-36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8A</a:t>
            </a:r>
            <a:endParaRPr lang="en-US" sz="3600" b="1" kern="10" spc="-36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51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686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025198"/>
      </p:ext>
    </p:extLst>
  </p:cSld>
  <p:clrMapOvr>
    <a:masterClrMapping/>
  </p:clrMapOvr>
  <p:transition spd="med">
    <p:blinds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248400" y="0"/>
            <a:ext cx="2895600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0000FF"/>
                </a:solidFill>
              </a:rPr>
              <a:t>Khu vực Bắc Á có các loại cây trồng, vật nuôi chủ yếu nào? Chúng thích hợp trong điều kiện tự nhiên nào?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200" b="1">
              <a:solidFill>
                <a:srgbClr val="0000FF"/>
              </a:solidFill>
            </a:endParaRPr>
          </a:p>
        </p:txBody>
      </p:sp>
      <p:cxnSp>
        <p:nvCxnSpPr>
          <p:cNvPr id="16388" name="AutoShape 8"/>
          <p:cNvCxnSpPr>
            <a:cxnSpLocks noChangeShapeType="1"/>
            <a:stCxn id="16386" idx="0"/>
            <a:endCxn id="16386" idx="0"/>
          </p:cNvCxnSpPr>
          <p:nvPr/>
        </p:nvCxnSpPr>
        <p:spPr bwMode="auto">
          <a:xfrm rot="5400000" flipV="1">
            <a:off x="3048000" y="0"/>
            <a:ext cx="1588" cy="158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13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9144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tx1"/>
                </a:solidFill>
              </a:rPr>
              <a:t>Tiết 10- Bài 8: TÌNH HÌNH PHÁT TRIỂN KINH TẾ XÃ 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HỘI Ở CÁC NƯỚC CHÂU Á</a:t>
            </a:r>
            <a:br>
              <a:rPr lang="en-US" sz="2400" b="1" smtClean="0">
                <a:solidFill>
                  <a:schemeClr val="tx1"/>
                </a:solidFill>
              </a:rPr>
            </a:br>
            <a:endParaRPr lang="en-US" sz="2400" b="1" smtClean="0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28600" y="812800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sz="2400" b="1" u="sng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Nông nghiệp</a:t>
            </a: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pic>
        <p:nvPicPr>
          <p:cNvPr id="1741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3726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Freeform 5"/>
          <p:cNvSpPr>
            <a:spLocks/>
          </p:cNvSpPr>
          <p:nvPr/>
        </p:nvSpPr>
        <p:spPr bwMode="auto">
          <a:xfrm>
            <a:off x="2514600" y="1524000"/>
            <a:ext cx="6269038" cy="4600575"/>
          </a:xfrm>
          <a:custGeom>
            <a:avLst/>
            <a:gdLst>
              <a:gd name="T0" fmla="*/ 147638 w 3949"/>
              <a:gd name="T1" fmla="*/ 3189288 h 2898"/>
              <a:gd name="T2" fmla="*/ 69850 w 3949"/>
              <a:gd name="T3" fmla="*/ 3081338 h 2898"/>
              <a:gd name="T4" fmla="*/ 147638 w 3949"/>
              <a:gd name="T5" fmla="*/ 2632075 h 2898"/>
              <a:gd name="T6" fmla="*/ 287338 w 3949"/>
              <a:gd name="T7" fmla="*/ 2430463 h 2898"/>
              <a:gd name="T8" fmla="*/ 365125 w 3949"/>
              <a:gd name="T9" fmla="*/ 2306638 h 2898"/>
              <a:gd name="T10" fmla="*/ 984250 w 3949"/>
              <a:gd name="T11" fmla="*/ 2105025 h 2898"/>
              <a:gd name="T12" fmla="*/ 1481138 w 3949"/>
              <a:gd name="T13" fmla="*/ 2182813 h 2898"/>
              <a:gd name="T14" fmla="*/ 1744663 w 3949"/>
              <a:gd name="T15" fmla="*/ 2259013 h 2898"/>
              <a:gd name="T16" fmla="*/ 2503488 w 3949"/>
              <a:gd name="T17" fmla="*/ 2197100 h 2898"/>
              <a:gd name="T18" fmla="*/ 2798763 w 3949"/>
              <a:gd name="T19" fmla="*/ 2105025 h 2898"/>
              <a:gd name="T20" fmla="*/ 2984500 w 3949"/>
              <a:gd name="T21" fmla="*/ 1981200 h 2898"/>
              <a:gd name="T22" fmla="*/ 2874963 w 3949"/>
              <a:gd name="T23" fmla="*/ 1516063 h 2898"/>
              <a:gd name="T24" fmla="*/ 3108325 w 3949"/>
              <a:gd name="T25" fmla="*/ 817563 h 2898"/>
              <a:gd name="T26" fmla="*/ 3248025 w 3949"/>
              <a:gd name="T27" fmla="*/ 508000 h 2898"/>
              <a:gd name="T28" fmla="*/ 3557588 w 3949"/>
              <a:gd name="T29" fmla="*/ 74613 h 2898"/>
              <a:gd name="T30" fmla="*/ 3619500 w 3949"/>
              <a:gd name="T31" fmla="*/ 93663 h 2898"/>
              <a:gd name="T32" fmla="*/ 3603625 w 3949"/>
              <a:gd name="T33" fmla="*/ 354013 h 2898"/>
              <a:gd name="T34" fmla="*/ 3898900 w 3949"/>
              <a:gd name="T35" fmla="*/ 354013 h 2898"/>
              <a:gd name="T36" fmla="*/ 3944938 w 3949"/>
              <a:gd name="T37" fmla="*/ 260350 h 2898"/>
              <a:gd name="T38" fmla="*/ 4162425 w 3949"/>
              <a:gd name="T39" fmla="*/ 276225 h 2898"/>
              <a:gd name="T40" fmla="*/ 4394200 w 3949"/>
              <a:gd name="T41" fmla="*/ 415925 h 2898"/>
              <a:gd name="T42" fmla="*/ 4549775 w 3949"/>
              <a:gd name="T43" fmla="*/ 508000 h 2898"/>
              <a:gd name="T44" fmla="*/ 4921250 w 3949"/>
              <a:gd name="T45" fmla="*/ 973138 h 2898"/>
              <a:gd name="T46" fmla="*/ 4579938 w 3949"/>
              <a:gd name="T47" fmla="*/ 1701800 h 2898"/>
              <a:gd name="T48" fmla="*/ 4100513 w 3949"/>
              <a:gd name="T49" fmla="*/ 1965325 h 2898"/>
              <a:gd name="T50" fmla="*/ 4052888 w 3949"/>
              <a:gd name="T51" fmla="*/ 2197100 h 2898"/>
              <a:gd name="T52" fmla="*/ 4286250 w 3949"/>
              <a:gd name="T53" fmla="*/ 2382838 h 2898"/>
              <a:gd name="T54" fmla="*/ 4425950 w 3949"/>
              <a:gd name="T55" fmla="*/ 2662238 h 2898"/>
              <a:gd name="T56" fmla="*/ 4813300 w 3949"/>
              <a:gd name="T57" fmla="*/ 2817813 h 2898"/>
              <a:gd name="T58" fmla="*/ 4999038 w 3949"/>
              <a:gd name="T59" fmla="*/ 2909888 h 2898"/>
              <a:gd name="T60" fmla="*/ 5076825 w 3949"/>
              <a:gd name="T61" fmla="*/ 2971800 h 2898"/>
              <a:gd name="T62" fmla="*/ 5618163 w 3949"/>
              <a:gd name="T63" fmla="*/ 3221038 h 2898"/>
              <a:gd name="T64" fmla="*/ 6238875 w 3949"/>
              <a:gd name="T65" fmla="*/ 3576638 h 2898"/>
              <a:gd name="T66" fmla="*/ 6069013 w 3949"/>
              <a:gd name="T67" fmla="*/ 4073525 h 2898"/>
              <a:gd name="T68" fmla="*/ 5308600 w 3949"/>
              <a:gd name="T69" fmla="*/ 4321175 h 2898"/>
              <a:gd name="T70" fmla="*/ 4921250 w 3949"/>
              <a:gd name="T71" fmla="*/ 4398963 h 2898"/>
              <a:gd name="T72" fmla="*/ 4038600 w 3949"/>
              <a:gd name="T73" fmla="*/ 4491038 h 2898"/>
              <a:gd name="T74" fmla="*/ 2844800 w 3949"/>
              <a:gd name="T75" fmla="*/ 4522788 h 2898"/>
              <a:gd name="T76" fmla="*/ 2565400 w 3949"/>
              <a:gd name="T77" fmla="*/ 4429125 h 2898"/>
              <a:gd name="T78" fmla="*/ 2162175 w 3949"/>
              <a:gd name="T79" fmla="*/ 4351338 h 2898"/>
              <a:gd name="T80" fmla="*/ 1898650 w 3949"/>
              <a:gd name="T81" fmla="*/ 3917950 h 2898"/>
              <a:gd name="T82" fmla="*/ 1960563 w 3949"/>
              <a:gd name="T83" fmla="*/ 3670300 h 2898"/>
              <a:gd name="T84" fmla="*/ 2084388 w 3949"/>
              <a:gd name="T85" fmla="*/ 3344863 h 2898"/>
              <a:gd name="T86" fmla="*/ 1774825 w 3949"/>
              <a:gd name="T87" fmla="*/ 3033713 h 2898"/>
              <a:gd name="T88" fmla="*/ 1481138 w 3949"/>
              <a:gd name="T89" fmla="*/ 2863850 h 2898"/>
              <a:gd name="T90" fmla="*/ 1185863 w 3949"/>
              <a:gd name="T91" fmla="*/ 3019425 h 2898"/>
              <a:gd name="T92" fmla="*/ 768350 w 3949"/>
              <a:gd name="T93" fmla="*/ 3235325 h 2898"/>
              <a:gd name="T94" fmla="*/ 117475 w 3949"/>
              <a:gd name="T95" fmla="*/ 3375025 h 2898"/>
              <a:gd name="T96" fmla="*/ 101600 w 3949"/>
              <a:gd name="T97" fmla="*/ 3436938 h 289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949" h="2898">
                <a:moveTo>
                  <a:pt x="122" y="2116"/>
                </a:moveTo>
                <a:cubicBezTo>
                  <a:pt x="136" y="2062"/>
                  <a:pt x="142" y="2043"/>
                  <a:pt x="93" y="2009"/>
                </a:cubicBezTo>
                <a:cubicBezTo>
                  <a:pt x="87" y="1996"/>
                  <a:pt x="82" y="1982"/>
                  <a:pt x="74" y="1970"/>
                </a:cubicBezTo>
                <a:cubicBezTo>
                  <a:pt x="66" y="1959"/>
                  <a:pt x="46" y="1955"/>
                  <a:pt x="44" y="1941"/>
                </a:cubicBezTo>
                <a:cubicBezTo>
                  <a:pt x="35" y="1888"/>
                  <a:pt x="60" y="1822"/>
                  <a:pt x="83" y="1775"/>
                </a:cubicBezTo>
                <a:cubicBezTo>
                  <a:pt x="86" y="1736"/>
                  <a:pt x="83" y="1696"/>
                  <a:pt x="93" y="1658"/>
                </a:cubicBezTo>
                <a:cubicBezTo>
                  <a:pt x="97" y="1645"/>
                  <a:pt x="114" y="1640"/>
                  <a:pt x="122" y="1628"/>
                </a:cubicBezTo>
                <a:cubicBezTo>
                  <a:pt x="145" y="1593"/>
                  <a:pt x="149" y="1563"/>
                  <a:pt x="181" y="1531"/>
                </a:cubicBezTo>
                <a:cubicBezTo>
                  <a:pt x="206" y="1456"/>
                  <a:pt x="170" y="1544"/>
                  <a:pt x="220" y="1482"/>
                </a:cubicBezTo>
                <a:cubicBezTo>
                  <a:pt x="226" y="1474"/>
                  <a:pt x="223" y="1461"/>
                  <a:pt x="230" y="1453"/>
                </a:cubicBezTo>
                <a:cubicBezTo>
                  <a:pt x="290" y="1381"/>
                  <a:pt x="443" y="1331"/>
                  <a:pt x="532" y="1316"/>
                </a:cubicBezTo>
                <a:cubicBezTo>
                  <a:pt x="561" y="1319"/>
                  <a:pt x="591" y="1323"/>
                  <a:pt x="620" y="1326"/>
                </a:cubicBezTo>
                <a:cubicBezTo>
                  <a:pt x="692" y="1333"/>
                  <a:pt x="835" y="1345"/>
                  <a:pt x="835" y="1345"/>
                </a:cubicBezTo>
                <a:cubicBezTo>
                  <a:pt x="918" y="1403"/>
                  <a:pt x="782" y="1315"/>
                  <a:pt x="933" y="1375"/>
                </a:cubicBezTo>
                <a:cubicBezTo>
                  <a:pt x="946" y="1380"/>
                  <a:pt x="950" y="1398"/>
                  <a:pt x="962" y="1404"/>
                </a:cubicBezTo>
                <a:cubicBezTo>
                  <a:pt x="976" y="1410"/>
                  <a:pt x="1094" y="1422"/>
                  <a:pt x="1099" y="1423"/>
                </a:cubicBezTo>
                <a:cubicBezTo>
                  <a:pt x="1214" y="1457"/>
                  <a:pt x="1286" y="1451"/>
                  <a:pt x="1411" y="1443"/>
                </a:cubicBezTo>
                <a:cubicBezTo>
                  <a:pt x="1468" y="1428"/>
                  <a:pt x="1519" y="1397"/>
                  <a:pt x="1577" y="1384"/>
                </a:cubicBezTo>
                <a:cubicBezTo>
                  <a:pt x="1642" y="1369"/>
                  <a:pt x="1603" y="1378"/>
                  <a:pt x="1694" y="1355"/>
                </a:cubicBezTo>
                <a:cubicBezTo>
                  <a:pt x="1718" y="1349"/>
                  <a:pt x="1739" y="1334"/>
                  <a:pt x="1763" y="1326"/>
                </a:cubicBezTo>
                <a:cubicBezTo>
                  <a:pt x="1782" y="1320"/>
                  <a:pt x="1821" y="1306"/>
                  <a:pt x="1821" y="1306"/>
                </a:cubicBezTo>
                <a:cubicBezTo>
                  <a:pt x="1841" y="1287"/>
                  <a:pt x="1883" y="1275"/>
                  <a:pt x="1880" y="1248"/>
                </a:cubicBezTo>
                <a:cubicBezTo>
                  <a:pt x="1874" y="1186"/>
                  <a:pt x="1871" y="1132"/>
                  <a:pt x="1860" y="1072"/>
                </a:cubicBezTo>
                <a:cubicBezTo>
                  <a:pt x="1852" y="1030"/>
                  <a:pt x="1811" y="955"/>
                  <a:pt x="1811" y="955"/>
                </a:cubicBezTo>
                <a:cubicBezTo>
                  <a:pt x="1817" y="824"/>
                  <a:pt x="1794" y="673"/>
                  <a:pt x="1919" y="594"/>
                </a:cubicBezTo>
                <a:cubicBezTo>
                  <a:pt x="1938" y="517"/>
                  <a:pt x="1915" y="590"/>
                  <a:pt x="1958" y="515"/>
                </a:cubicBezTo>
                <a:cubicBezTo>
                  <a:pt x="2069" y="325"/>
                  <a:pt x="1959" y="512"/>
                  <a:pt x="2007" y="398"/>
                </a:cubicBezTo>
                <a:cubicBezTo>
                  <a:pt x="2018" y="371"/>
                  <a:pt x="2046" y="320"/>
                  <a:pt x="2046" y="320"/>
                </a:cubicBezTo>
                <a:cubicBezTo>
                  <a:pt x="2051" y="257"/>
                  <a:pt x="2049" y="158"/>
                  <a:pt x="2124" y="135"/>
                </a:cubicBezTo>
                <a:cubicBezTo>
                  <a:pt x="2166" y="107"/>
                  <a:pt x="2200" y="74"/>
                  <a:pt x="2241" y="47"/>
                </a:cubicBezTo>
                <a:cubicBezTo>
                  <a:pt x="2252" y="25"/>
                  <a:pt x="2284" y="0"/>
                  <a:pt x="2290" y="18"/>
                </a:cubicBezTo>
                <a:cubicBezTo>
                  <a:pt x="2287" y="32"/>
                  <a:pt x="2280" y="45"/>
                  <a:pt x="2280" y="59"/>
                </a:cubicBezTo>
                <a:cubicBezTo>
                  <a:pt x="2280" y="69"/>
                  <a:pt x="2291" y="76"/>
                  <a:pt x="2290" y="86"/>
                </a:cubicBezTo>
                <a:cubicBezTo>
                  <a:pt x="2287" y="132"/>
                  <a:pt x="2277" y="177"/>
                  <a:pt x="2270" y="223"/>
                </a:cubicBezTo>
                <a:cubicBezTo>
                  <a:pt x="2326" y="258"/>
                  <a:pt x="2348" y="251"/>
                  <a:pt x="2417" y="242"/>
                </a:cubicBezTo>
                <a:cubicBezTo>
                  <a:pt x="2430" y="236"/>
                  <a:pt x="2446" y="233"/>
                  <a:pt x="2456" y="223"/>
                </a:cubicBezTo>
                <a:cubicBezTo>
                  <a:pt x="2463" y="216"/>
                  <a:pt x="2460" y="202"/>
                  <a:pt x="2465" y="193"/>
                </a:cubicBezTo>
                <a:cubicBezTo>
                  <a:pt x="2470" y="182"/>
                  <a:pt x="2477" y="172"/>
                  <a:pt x="2485" y="164"/>
                </a:cubicBezTo>
                <a:cubicBezTo>
                  <a:pt x="2501" y="148"/>
                  <a:pt x="2534" y="134"/>
                  <a:pt x="2553" y="125"/>
                </a:cubicBezTo>
                <a:cubicBezTo>
                  <a:pt x="2577" y="140"/>
                  <a:pt x="2598" y="160"/>
                  <a:pt x="2622" y="174"/>
                </a:cubicBezTo>
                <a:cubicBezTo>
                  <a:pt x="2647" y="189"/>
                  <a:pt x="2700" y="213"/>
                  <a:pt x="2700" y="213"/>
                </a:cubicBezTo>
                <a:cubicBezTo>
                  <a:pt x="2776" y="315"/>
                  <a:pt x="2681" y="204"/>
                  <a:pt x="2768" y="262"/>
                </a:cubicBezTo>
                <a:cubicBezTo>
                  <a:pt x="2778" y="268"/>
                  <a:pt x="2778" y="285"/>
                  <a:pt x="2788" y="291"/>
                </a:cubicBezTo>
                <a:cubicBezTo>
                  <a:pt x="2811" y="306"/>
                  <a:pt x="2841" y="308"/>
                  <a:pt x="2866" y="320"/>
                </a:cubicBezTo>
                <a:cubicBezTo>
                  <a:pt x="2895" y="364"/>
                  <a:pt x="2962" y="388"/>
                  <a:pt x="3002" y="428"/>
                </a:cubicBezTo>
                <a:cubicBezTo>
                  <a:pt x="3042" y="468"/>
                  <a:pt x="3081" y="558"/>
                  <a:pt x="3100" y="613"/>
                </a:cubicBezTo>
                <a:cubicBezTo>
                  <a:pt x="3092" y="815"/>
                  <a:pt x="3126" y="940"/>
                  <a:pt x="2944" y="1033"/>
                </a:cubicBezTo>
                <a:cubicBezTo>
                  <a:pt x="2909" y="1084"/>
                  <a:pt x="2944" y="1047"/>
                  <a:pt x="2885" y="1072"/>
                </a:cubicBezTo>
                <a:cubicBezTo>
                  <a:pt x="2788" y="1113"/>
                  <a:pt x="2732" y="1137"/>
                  <a:pt x="2622" y="1150"/>
                </a:cubicBezTo>
                <a:cubicBezTo>
                  <a:pt x="2564" y="1233"/>
                  <a:pt x="2651" y="1102"/>
                  <a:pt x="2583" y="1238"/>
                </a:cubicBezTo>
                <a:cubicBezTo>
                  <a:pt x="2570" y="1264"/>
                  <a:pt x="2544" y="1316"/>
                  <a:pt x="2544" y="1316"/>
                </a:cubicBezTo>
                <a:cubicBezTo>
                  <a:pt x="2547" y="1339"/>
                  <a:pt x="2543" y="1364"/>
                  <a:pt x="2553" y="1384"/>
                </a:cubicBezTo>
                <a:cubicBezTo>
                  <a:pt x="2558" y="1393"/>
                  <a:pt x="2574" y="1389"/>
                  <a:pt x="2583" y="1394"/>
                </a:cubicBezTo>
                <a:cubicBezTo>
                  <a:pt x="2638" y="1425"/>
                  <a:pt x="2657" y="1458"/>
                  <a:pt x="2700" y="1501"/>
                </a:cubicBezTo>
                <a:cubicBezTo>
                  <a:pt x="2723" y="1571"/>
                  <a:pt x="2691" y="1488"/>
                  <a:pt x="2739" y="1560"/>
                </a:cubicBezTo>
                <a:cubicBezTo>
                  <a:pt x="2761" y="1592"/>
                  <a:pt x="2751" y="1654"/>
                  <a:pt x="2788" y="1677"/>
                </a:cubicBezTo>
                <a:cubicBezTo>
                  <a:pt x="2819" y="1697"/>
                  <a:pt x="2889" y="1717"/>
                  <a:pt x="2924" y="1726"/>
                </a:cubicBezTo>
                <a:cubicBezTo>
                  <a:pt x="2957" y="1748"/>
                  <a:pt x="2995" y="1760"/>
                  <a:pt x="3032" y="1775"/>
                </a:cubicBezTo>
                <a:cubicBezTo>
                  <a:pt x="3051" y="1783"/>
                  <a:pt x="3090" y="1794"/>
                  <a:pt x="3090" y="1794"/>
                </a:cubicBezTo>
                <a:cubicBezTo>
                  <a:pt x="3110" y="1807"/>
                  <a:pt x="3136" y="1813"/>
                  <a:pt x="3149" y="1833"/>
                </a:cubicBezTo>
                <a:cubicBezTo>
                  <a:pt x="3155" y="1843"/>
                  <a:pt x="3159" y="1856"/>
                  <a:pt x="3168" y="1863"/>
                </a:cubicBezTo>
                <a:cubicBezTo>
                  <a:pt x="3176" y="1870"/>
                  <a:pt x="3188" y="1869"/>
                  <a:pt x="3198" y="1872"/>
                </a:cubicBezTo>
                <a:cubicBezTo>
                  <a:pt x="3261" y="1914"/>
                  <a:pt x="3273" y="1929"/>
                  <a:pt x="3344" y="1941"/>
                </a:cubicBezTo>
                <a:cubicBezTo>
                  <a:pt x="3409" y="1980"/>
                  <a:pt x="3469" y="2005"/>
                  <a:pt x="3539" y="2029"/>
                </a:cubicBezTo>
                <a:cubicBezTo>
                  <a:pt x="3588" y="2077"/>
                  <a:pt x="3624" y="2070"/>
                  <a:pt x="3696" y="2077"/>
                </a:cubicBezTo>
                <a:cubicBezTo>
                  <a:pt x="3794" y="2111"/>
                  <a:pt x="3890" y="2149"/>
                  <a:pt x="3930" y="2253"/>
                </a:cubicBezTo>
                <a:cubicBezTo>
                  <a:pt x="3933" y="2262"/>
                  <a:pt x="3947" y="2322"/>
                  <a:pt x="3949" y="2331"/>
                </a:cubicBezTo>
                <a:cubicBezTo>
                  <a:pt x="3940" y="2452"/>
                  <a:pt x="3946" y="2524"/>
                  <a:pt x="3823" y="2566"/>
                </a:cubicBezTo>
                <a:cubicBezTo>
                  <a:pt x="3772" y="2615"/>
                  <a:pt x="3686" y="2637"/>
                  <a:pt x="3617" y="2653"/>
                </a:cubicBezTo>
                <a:cubicBezTo>
                  <a:pt x="3529" y="2698"/>
                  <a:pt x="3442" y="2713"/>
                  <a:pt x="3344" y="2722"/>
                </a:cubicBezTo>
                <a:cubicBezTo>
                  <a:pt x="3262" y="2750"/>
                  <a:pt x="3356" y="2721"/>
                  <a:pt x="3168" y="2741"/>
                </a:cubicBezTo>
                <a:cubicBezTo>
                  <a:pt x="3146" y="2743"/>
                  <a:pt x="3119" y="2764"/>
                  <a:pt x="3100" y="2771"/>
                </a:cubicBezTo>
                <a:cubicBezTo>
                  <a:pt x="3084" y="2777"/>
                  <a:pt x="3011" y="2789"/>
                  <a:pt x="3002" y="2790"/>
                </a:cubicBezTo>
                <a:cubicBezTo>
                  <a:pt x="2850" y="2809"/>
                  <a:pt x="2696" y="2811"/>
                  <a:pt x="2544" y="2829"/>
                </a:cubicBezTo>
                <a:cubicBezTo>
                  <a:pt x="2392" y="2868"/>
                  <a:pt x="2252" y="2889"/>
                  <a:pt x="2095" y="2898"/>
                </a:cubicBezTo>
                <a:cubicBezTo>
                  <a:pt x="1994" y="2881"/>
                  <a:pt x="1892" y="2869"/>
                  <a:pt x="1792" y="2849"/>
                </a:cubicBezTo>
                <a:cubicBezTo>
                  <a:pt x="1782" y="2847"/>
                  <a:pt x="1709" y="2829"/>
                  <a:pt x="1684" y="2819"/>
                </a:cubicBezTo>
                <a:cubicBezTo>
                  <a:pt x="1672" y="2814"/>
                  <a:pt x="1633" y="2792"/>
                  <a:pt x="1616" y="2790"/>
                </a:cubicBezTo>
                <a:cubicBezTo>
                  <a:pt x="1555" y="2784"/>
                  <a:pt x="1493" y="2783"/>
                  <a:pt x="1431" y="2780"/>
                </a:cubicBezTo>
                <a:cubicBezTo>
                  <a:pt x="1409" y="2766"/>
                  <a:pt x="1381" y="2760"/>
                  <a:pt x="1362" y="2741"/>
                </a:cubicBezTo>
                <a:cubicBezTo>
                  <a:pt x="1345" y="2724"/>
                  <a:pt x="1290" y="2647"/>
                  <a:pt x="1274" y="2624"/>
                </a:cubicBezTo>
                <a:cubicBezTo>
                  <a:pt x="1259" y="2577"/>
                  <a:pt x="1224" y="2509"/>
                  <a:pt x="1196" y="2468"/>
                </a:cubicBezTo>
                <a:cubicBezTo>
                  <a:pt x="1189" y="2444"/>
                  <a:pt x="1170" y="2424"/>
                  <a:pt x="1167" y="2400"/>
                </a:cubicBezTo>
                <a:cubicBezTo>
                  <a:pt x="1161" y="2355"/>
                  <a:pt x="1206" y="2333"/>
                  <a:pt x="1235" y="2312"/>
                </a:cubicBezTo>
                <a:cubicBezTo>
                  <a:pt x="1271" y="2286"/>
                  <a:pt x="1299" y="2261"/>
                  <a:pt x="1323" y="2224"/>
                </a:cubicBezTo>
                <a:cubicBezTo>
                  <a:pt x="1320" y="2185"/>
                  <a:pt x="1323" y="2145"/>
                  <a:pt x="1313" y="2107"/>
                </a:cubicBezTo>
                <a:cubicBezTo>
                  <a:pt x="1309" y="2094"/>
                  <a:pt x="1293" y="2088"/>
                  <a:pt x="1284" y="2077"/>
                </a:cubicBezTo>
                <a:cubicBezTo>
                  <a:pt x="1234" y="2012"/>
                  <a:pt x="1188" y="1958"/>
                  <a:pt x="1118" y="1911"/>
                </a:cubicBezTo>
                <a:cubicBezTo>
                  <a:pt x="1094" y="1875"/>
                  <a:pt x="1053" y="1835"/>
                  <a:pt x="1011" y="1824"/>
                </a:cubicBezTo>
                <a:cubicBezTo>
                  <a:pt x="985" y="1817"/>
                  <a:pt x="933" y="1804"/>
                  <a:pt x="933" y="1804"/>
                </a:cubicBezTo>
                <a:cubicBezTo>
                  <a:pt x="874" y="1813"/>
                  <a:pt x="847" y="1818"/>
                  <a:pt x="796" y="1843"/>
                </a:cubicBezTo>
                <a:cubicBezTo>
                  <a:pt x="740" y="1959"/>
                  <a:pt x="816" y="1819"/>
                  <a:pt x="747" y="1902"/>
                </a:cubicBezTo>
                <a:cubicBezTo>
                  <a:pt x="738" y="1913"/>
                  <a:pt x="737" y="1930"/>
                  <a:pt x="728" y="1941"/>
                </a:cubicBezTo>
                <a:cubicBezTo>
                  <a:pt x="675" y="2004"/>
                  <a:pt x="558" y="2029"/>
                  <a:pt x="484" y="2038"/>
                </a:cubicBezTo>
                <a:cubicBezTo>
                  <a:pt x="366" y="2078"/>
                  <a:pt x="228" y="2081"/>
                  <a:pt x="103" y="2097"/>
                </a:cubicBezTo>
                <a:cubicBezTo>
                  <a:pt x="93" y="2107"/>
                  <a:pt x="85" y="2118"/>
                  <a:pt x="74" y="2126"/>
                </a:cubicBezTo>
                <a:cubicBezTo>
                  <a:pt x="66" y="2132"/>
                  <a:pt x="0" y="2139"/>
                  <a:pt x="25" y="2175"/>
                </a:cubicBezTo>
                <a:cubicBezTo>
                  <a:pt x="33" y="2186"/>
                  <a:pt x="53" y="2172"/>
                  <a:pt x="64" y="2165"/>
                </a:cubicBezTo>
                <a:cubicBezTo>
                  <a:pt x="86" y="2152"/>
                  <a:pt x="103" y="2132"/>
                  <a:pt x="122" y="2116"/>
                </a:cubicBezTo>
                <a:close/>
              </a:path>
            </a:pathLst>
          </a:custGeom>
          <a:noFill/>
          <a:ln w="793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0" y="3810000"/>
            <a:ext cx="3810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Lúa, Ngô, chè, cao su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cà phê, dừa…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4495800" y="5334000"/>
            <a:ext cx="2895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Trâu ,bò, lợn…</a:t>
            </a: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0" y="1676400"/>
            <a:ext cx="5761038" cy="2603500"/>
          </a:xfrm>
          <a:custGeom>
            <a:avLst/>
            <a:gdLst>
              <a:gd name="T0" fmla="*/ 2847975 w 3629"/>
              <a:gd name="T1" fmla="*/ 139700 h 1640"/>
              <a:gd name="T2" fmla="*/ 3189288 w 3629"/>
              <a:gd name="T3" fmla="*/ 201613 h 1640"/>
              <a:gd name="T4" fmla="*/ 4303713 w 3629"/>
              <a:gd name="T5" fmla="*/ 417513 h 1640"/>
              <a:gd name="T6" fmla="*/ 4443413 w 3629"/>
              <a:gd name="T7" fmla="*/ 495300 h 1640"/>
              <a:gd name="T8" fmla="*/ 4784725 w 3629"/>
              <a:gd name="T9" fmla="*/ 681038 h 1640"/>
              <a:gd name="T10" fmla="*/ 5389563 w 3629"/>
              <a:gd name="T11" fmla="*/ 542925 h 1640"/>
              <a:gd name="T12" fmla="*/ 5668963 w 3629"/>
              <a:gd name="T13" fmla="*/ 403225 h 1640"/>
              <a:gd name="T14" fmla="*/ 5699125 w 3629"/>
              <a:gd name="T15" fmla="*/ 573088 h 1640"/>
              <a:gd name="T16" fmla="*/ 5591175 w 3629"/>
              <a:gd name="T17" fmla="*/ 728663 h 1640"/>
              <a:gd name="T18" fmla="*/ 5435600 w 3629"/>
              <a:gd name="T19" fmla="*/ 1038225 h 1640"/>
              <a:gd name="T20" fmla="*/ 4722813 w 3629"/>
              <a:gd name="T21" fmla="*/ 1984375 h 1640"/>
              <a:gd name="T22" fmla="*/ 3994150 w 3629"/>
              <a:gd name="T23" fmla="*/ 1968500 h 1640"/>
              <a:gd name="T24" fmla="*/ 3297238 w 3629"/>
              <a:gd name="T25" fmla="*/ 1874838 h 1640"/>
              <a:gd name="T26" fmla="*/ 2600325 w 3629"/>
              <a:gd name="T27" fmla="*/ 2060575 h 1640"/>
              <a:gd name="T28" fmla="*/ 2413000 w 3629"/>
              <a:gd name="T29" fmla="*/ 2603500 h 1640"/>
              <a:gd name="T30" fmla="*/ 2011363 w 3629"/>
              <a:gd name="T31" fmla="*/ 2309813 h 1640"/>
              <a:gd name="T32" fmla="*/ 1654175 w 3629"/>
              <a:gd name="T33" fmla="*/ 2046288 h 1640"/>
              <a:gd name="T34" fmla="*/ 1468438 w 3629"/>
              <a:gd name="T35" fmla="*/ 1952625 h 1640"/>
              <a:gd name="T36" fmla="*/ 1189038 w 3629"/>
              <a:gd name="T37" fmla="*/ 1812925 h 1640"/>
              <a:gd name="T38" fmla="*/ 1033463 w 3629"/>
              <a:gd name="T39" fmla="*/ 1658938 h 1640"/>
              <a:gd name="T40" fmla="*/ 833438 w 3629"/>
              <a:gd name="T41" fmla="*/ 1441450 h 1640"/>
              <a:gd name="T42" fmla="*/ 909638 w 3629"/>
              <a:gd name="T43" fmla="*/ 1751013 h 1640"/>
              <a:gd name="T44" fmla="*/ 1065213 w 3629"/>
              <a:gd name="T45" fmla="*/ 1920875 h 1640"/>
              <a:gd name="T46" fmla="*/ 1498600 w 3629"/>
              <a:gd name="T47" fmla="*/ 2076450 h 1640"/>
              <a:gd name="T48" fmla="*/ 1406525 w 3629"/>
              <a:gd name="T49" fmla="*/ 2309813 h 1640"/>
              <a:gd name="T50" fmla="*/ 1189038 w 3629"/>
              <a:gd name="T51" fmla="*/ 2433638 h 1640"/>
              <a:gd name="T52" fmla="*/ 600075 w 3629"/>
              <a:gd name="T53" fmla="*/ 2509838 h 1640"/>
              <a:gd name="T54" fmla="*/ 274638 w 3629"/>
              <a:gd name="T55" fmla="*/ 2447925 h 1640"/>
              <a:gd name="T56" fmla="*/ 73025 w 3629"/>
              <a:gd name="T57" fmla="*/ 2293938 h 1640"/>
              <a:gd name="T58" fmla="*/ 42863 w 3629"/>
              <a:gd name="T59" fmla="*/ 1581150 h 1640"/>
              <a:gd name="T60" fmla="*/ 228600 w 3629"/>
              <a:gd name="T61" fmla="*/ 1084263 h 1640"/>
              <a:gd name="T62" fmla="*/ 258763 w 3629"/>
              <a:gd name="T63" fmla="*/ 696913 h 1640"/>
              <a:gd name="T64" fmla="*/ 212725 w 3629"/>
              <a:gd name="T65" fmla="*/ 403225 h 1640"/>
              <a:gd name="T66" fmla="*/ 847725 w 3629"/>
              <a:gd name="T67" fmla="*/ 573088 h 1640"/>
              <a:gd name="T68" fmla="*/ 1143000 w 3629"/>
              <a:gd name="T69" fmla="*/ 588963 h 1640"/>
              <a:gd name="T70" fmla="*/ 1422400 w 3629"/>
              <a:gd name="T71" fmla="*/ 744538 h 1640"/>
              <a:gd name="T72" fmla="*/ 1546225 w 3629"/>
              <a:gd name="T73" fmla="*/ 1131888 h 1640"/>
              <a:gd name="T74" fmla="*/ 1731963 w 3629"/>
              <a:gd name="T75" fmla="*/ 1022350 h 1640"/>
              <a:gd name="T76" fmla="*/ 1638300 w 3629"/>
              <a:gd name="T77" fmla="*/ 481013 h 1640"/>
              <a:gd name="T78" fmla="*/ 2289175 w 3629"/>
              <a:gd name="T79" fmla="*/ 511175 h 1640"/>
              <a:gd name="T80" fmla="*/ 2630488 w 3629"/>
              <a:gd name="T81" fmla="*/ 139700 h 1640"/>
              <a:gd name="T82" fmla="*/ 2724150 w 3629"/>
              <a:gd name="T83" fmla="*/ 0 h 16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629" h="1640">
                <a:moveTo>
                  <a:pt x="1716" y="0"/>
                </a:moveTo>
                <a:cubicBezTo>
                  <a:pt x="1738" y="45"/>
                  <a:pt x="1757" y="57"/>
                  <a:pt x="1794" y="88"/>
                </a:cubicBezTo>
                <a:cubicBezTo>
                  <a:pt x="1805" y="97"/>
                  <a:pt x="1810" y="115"/>
                  <a:pt x="1823" y="117"/>
                </a:cubicBezTo>
                <a:cubicBezTo>
                  <a:pt x="1884" y="128"/>
                  <a:pt x="1947" y="124"/>
                  <a:pt x="2009" y="127"/>
                </a:cubicBezTo>
                <a:cubicBezTo>
                  <a:pt x="2198" y="221"/>
                  <a:pt x="2328" y="217"/>
                  <a:pt x="2545" y="224"/>
                </a:cubicBezTo>
                <a:cubicBezTo>
                  <a:pt x="2612" y="247"/>
                  <a:pt x="2640" y="255"/>
                  <a:pt x="2711" y="263"/>
                </a:cubicBezTo>
                <a:cubicBezTo>
                  <a:pt x="2721" y="266"/>
                  <a:pt x="2732" y="268"/>
                  <a:pt x="2741" y="273"/>
                </a:cubicBezTo>
                <a:cubicBezTo>
                  <a:pt x="2761" y="284"/>
                  <a:pt x="2799" y="312"/>
                  <a:pt x="2799" y="312"/>
                </a:cubicBezTo>
                <a:cubicBezTo>
                  <a:pt x="2818" y="340"/>
                  <a:pt x="2893" y="410"/>
                  <a:pt x="2926" y="420"/>
                </a:cubicBezTo>
                <a:cubicBezTo>
                  <a:pt x="2954" y="429"/>
                  <a:pt x="2985" y="426"/>
                  <a:pt x="3014" y="429"/>
                </a:cubicBezTo>
                <a:cubicBezTo>
                  <a:pt x="3200" y="423"/>
                  <a:pt x="3254" y="450"/>
                  <a:pt x="3375" y="371"/>
                </a:cubicBezTo>
                <a:cubicBezTo>
                  <a:pt x="3382" y="361"/>
                  <a:pt x="3386" y="349"/>
                  <a:pt x="3395" y="342"/>
                </a:cubicBezTo>
                <a:cubicBezTo>
                  <a:pt x="3403" y="336"/>
                  <a:pt x="3415" y="336"/>
                  <a:pt x="3424" y="332"/>
                </a:cubicBezTo>
                <a:cubicBezTo>
                  <a:pt x="3476" y="309"/>
                  <a:pt x="3516" y="273"/>
                  <a:pt x="3571" y="254"/>
                </a:cubicBezTo>
                <a:cubicBezTo>
                  <a:pt x="3590" y="247"/>
                  <a:pt x="3629" y="234"/>
                  <a:pt x="3629" y="234"/>
                </a:cubicBezTo>
                <a:cubicBezTo>
                  <a:pt x="3615" y="276"/>
                  <a:pt x="3602" y="319"/>
                  <a:pt x="3590" y="361"/>
                </a:cubicBezTo>
                <a:cubicBezTo>
                  <a:pt x="3584" y="383"/>
                  <a:pt x="3578" y="422"/>
                  <a:pt x="3561" y="439"/>
                </a:cubicBezTo>
                <a:cubicBezTo>
                  <a:pt x="3551" y="449"/>
                  <a:pt x="3535" y="452"/>
                  <a:pt x="3522" y="459"/>
                </a:cubicBezTo>
                <a:cubicBezTo>
                  <a:pt x="3507" y="502"/>
                  <a:pt x="3470" y="537"/>
                  <a:pt x="3444" y="576"/>
                </a:cubicBezTo>
                <a:cubicBezTo>
                  <a:pt x="3435" y="590"/>
                  <a:pt x="3426" y="645"/>
                  <a:pt x="3424" y="654"/>
                </a:cubicBezTo>
                <a:cubicBezTo>
                  <a:pt x="3433" y="810"/>
                  <a:pt x="3507" y="1059"/>
                  <a:pt x="3336" y="1142"/>
                </a:cubicBezTo>
                <a:cubicBezTo>
                  <a:pt x="3261" y="1256"/>
                  <a:pt x="3088" y="1245"/>
                  <a:pt x="2975" y="1250"/>
                </a:cubicBezTo>
                <a:cubicBezTo>
                  <a:pt x="2900" y="1253"/>
                  <a:pt x="2825" y="1256"/>
                  <a:pt x="2750" y="1259"/>
                </a:cubicBezTo>
                <a:cubicBezTo>
                  <a:pt x="2686" y="1275"/>
                  <a:pt x="2582" y="1246"/>
                  <a:pt x="2516" y="1240"/>
                </a:cubicBezTo>
                <a:cubicBezTo>
                  <a:pt x="2464" y="1229"/>
                  <a:pt x="2418" y="1206"/>
                  <a:pt x="2370" y="1181"/>
                </a:cubicBezTo>
                <a:cubicBezTo>
                  <a:pt x="2293" y="1220"/>
                  <a:pt x="2157" y="1186"/>
                  <a:pt x="2077" y="1181"/>
                </a:cubicBezTo>
                <a:cubicBezTo>
                  <a:pt x="1928" y="1192"/>
                  <a:pt x="1812" y="1175"/>
                  <a:pt x="1686" y="1240"/>
                </a:cubicBezTo>
                <a:cubicBezTo>
                  <a:pt x="1672" y="1261"/>
                  <a:pt x="1649" y="1276"/>
                  <a:pt x="1638" y="1298"/>
                </a:cubicBezTo>
                <a:cubicBezTo>
                  <a:pt x="1621" y="1332"/>
                  <a:pt x="1608" y="1423"/>
                  <a:pt x="1598" y="1464"/>
                </a:cubicBezTo>
                <a:cubicBezTo>
                  <a:pt x="1590" y="1529"/>
                  <a:pt x="1592" y="1616"/>
                  <a:pt x="1520" y="1640"/>
                </a:cubicBezTo>
                <a:cubicBezTo>
                  <a:pt x="1482" y="1627"/>
                  <a:pt x="1451" y="1604"/>
                  <a:pt x="1413" y="1591"/>
                </a:cubicBezTo>
                <a:cubicBezTo>
                  <a:pt x="1364" y="1542"/>
                  <a:pt x="1331" y="1486"/>
                  <a:pt x="1267" y="1455"/>
                </a:cubicBezTo>
                <a:cubicBezTo>
                  <a:pt x="1242" y="1417"/>
                  <a:pt x="1203" y="1381"/>
                  <a:pt x="1159" y="1367"/>
                </a:cubicBezTo>
                <a:cubicBezTo>
                  <a:pt x="1124" y="1331"/>
                  <a:pt x="1089" y="1305"/>
                  <a:pt x="1042" y="1289"/>
                </a:cubicBezTo>
                <a:cubicBezTo>
                  <a:pt x="1022" y="1283"/>
                  <a:pt x="983" y="1269"/>
                  <a:pt x="983" y="1269"/>
                </a:cubicBezTo>
                <a:cubicBezTo>
                  <a:pt x="949" y="1218"/>
                  <a:pt x="984" y="1256"/>
                  <a:pt x="925" y="1230"/>
                </a:cubicBezTo>
                <a:cubicBezTo>
                  <a:pt x="883" y="1212"/>
                  <a:pt x="854" y="1183"/>
                  <a:pt x="808" y="1171"/>
                </a:cubicBezTo>
                <a:cubicBezTo>
                  <a:pt x="789" y="1159"/>
                  <a:pt x="767" y="1154"/>
                  <a:pt x="749" y="1142"/>
                </a:cubicBezTo>
                <a:cubicBezTo>
                  <a:pt x="680" y="1096"/>
                  <a:pt x="763" y="1124"/>
                  <a:pt x="681" y="1103"/>
                </a:cubicBezTo>
                <a:cubicBezTo>
                  <a:pt x="666" y="1081"/>
                  <a:pt x="656" y="1072"/>
                  <a:pt x="651" y="1045"/>
                </a:cubicBezTo>
                <a:cubicBezTo>
                  <a:pt x="635" y="954"/>
                  <a:pt x="670" y="974"/>
                  <a:pt x="612" y="957"/>
                </a:cubicBezTo>
                <a:cubicBezTo>
                  <a:pt x="583" y="937"/>
                  <a:pt x="554" y="927"/>
                  <a:pt x="525" y="908"/>
                </a:cubicBezTo>
                <a:cubicBezTo>
                  <a:pt x="514" y="950"/>
                  <a:pt x="516" y="1004"/>
                  <a:pt x="534" y="1045"/>
                </a:cubicBezTo>
                <a:cubicBezTo>
                  <a:pt x="544" y="1066"/>
                  <a:pt x="573" y="1103"/>
                  <a:pt x="573" y="1103"/>
                </a:cubicBezTo>
                <a:cubicBezTo>
                  <a:pt x="579" y="1126"/>
                  <a:pt x="574" y="1157"/>
                  <a:pt x="593" y="1171"/>
                </a:cubicBezTo>
                <a:cubicBezTo>
                  <a:pt x="616" y="1189"/>
                  <a:pt x="645" y="1197"/>
                  <a:pt x="671" y="1210"/>
                </a:cubicBezTo>
                <a:cubicBezTo>
                  <a:pt x="722" y="1236"/>
                  <a:pt x="782" y="1274"/>
                  <a:pt x="837" y="1289"/>
                </a:cubicBezTo>
                <a:cubicBezTo>
                  <a:pt x="872" y="1298"/>
                  <a:pt x="944" y="1308"/>
                  <a:pt x="944" y="1308"/>
                </a:cubicBezTo>
                <a:cubicBezTo>
                  <a:pt x="946" y="1320"/>
                  <a:pt x="966" y="1413"/>
                  <a:pt x="944" y="1435"/>
                </a:cubicBezTo>
                <a:cubicBezTo>
                  <a:pt x="930" y="1450"/>
                  <a:pt x="905" y="1448"/>
                  <a:pt x="886" y="1455"/>
                </a:cubicBezTo>
                <a:cubicBezTo>
                  <a:pt x="859" y="1464"/>
                  <a:pt x="832" y="1478"/>
                  <a:pt x="808" y="1494"/>
                </a:cubicBezTo>
                <a:cubicBezTo>
                  <a:pt x="788" y="1507"/>
                  <a:pt x="769" y="1520"/>
                  <a:pt x="749" y="1533"/>
                </a:cubicBezTo>
                <a:cubicBezTo>
                  <a:pt x="738" y="1541"/>
                  <a:pt x="734" y="1560"/>
                  <a:pt x="720" y="1562"/>
                </a:cubicBezTo>
                <a:cubicBezTo>
                  <a:pt x="607" y="1579"/>
                  <a:pt x="492" y="1572"/>
                  <a:pt x="378" y="1581"/>
                </a:cubicBezTo>
                <a:cubicBezTo>
                  <a:pt x="355" y="1579"/>
                  <a:pt x="248" y="1573"/>
                  <a:pt x="212" y="1562"/>
                </a:cubicBezTo>
                <a:cubicBezTo>
                  <a:pt x="198" y="1558"/>
                  <a:pt x="187" y="1547"/>
                  <a:pt x="173" y="1542"/>
                </a:cubicBezTo>
                <a:cubicBezTo>
                  <a:pt x="160" y="1537"/>
                  <a:pt x="147" y="1536"/>
                  <a:pt x="134" y="1533"/>
                </a:cubicBezTo>
                <a:cubicBezTo>
                  <a:pt x="98" y="1508"/>
                  <a:pt x="77" y="1476"/>
                  <a:pt x="46" y="1445"/>
                </a:cubicBezTo>
                <a:cubicBezTo>
                  <a:pt x="13" y="1377"/>
                  <a:pt x="0" y="1345"/>
                  <a:pt x="56" y="1289"/>
                </a:cubicBezTo>
                <a:cubicBezTo>
                  <a:pt x="81" y="1191"/>
                  <a:pt x="49" y="1092"/>
                  <a:pt x="27" y="996"/>
                </a:cubicBezTo>
                <a:cubicBezTo>
                  <a:pt x="32" y="946"/>
                  <a:pt x="46" y="771"/>
                  <a:pt x="56" y="732"/>
                </a:cubicBezTo>
                <a:cubicBezTo>
                  <a:pt x="64" y="700"/>
                  <a:pt x="126" y="689"/>
                  <a:pt x="144" y="683"/>
                </a:cubicBezTo>
                <a:cubicBezTo>
                  <a:pt x="223" y="656"/>
                  <a:pt x="263" y="592"/>
                  <a:pt x="320" y="537"/>
                </a:cubicBezTo>
                <a:cubicBezTo>
                  <a:pt x="302" y="434"/>
                  <a:pt x="275" y="460"/>
                  <a:pt x="163" y="439"/>
                </a:cubicBezTo>
                <a:cubicBezTo>
                  <a:pt x="64" y="368"/>
                  <a:pt x="119" y="413"/>
                  <a:pt x="66" y="332"/>
                </a:cubicBezTo>
                <a:cubicBezTo>
                  <a:pt x="77" y="269"/>
                  <a:pt x="75" y="272"/>
                  <a:pt x="134" y="254"/>
                </a:cubicBezTo>
                <a:cubicBezTo>
                  <a:pt x="231" y="276"/>
                  <a:pt x="327" y="277"/>
                  <a:pt x="427" y="283"/>
                </a:cubicBezTo>
                <a:cubicBezTo>
                  <a:pt x="488" y="304"/>
                  <a:pt x="486" y="329"/>
                  <a:pt x="534" y="361"/>
                </a:cubicBezTo>
                <a:cubicBezTo>
                  <a:pt x="558" y="408"/>
                  <a:pt x="575" y="416"/>
                  <a:pt x="622" y="439"/>
                </a:cubicBezTo>
                <a:cubicBezTo>
                  <a:pt x="683" y="423"/>
                  <a:pt x="671" y="403"/>
                  <a:pt x="720" y="371"/>
                </a:cubicBezTo>
                <a:cubicBezTo>
                  <a:pt x="758" y="409"/>
                  <a:pt x="783" y="419"/>
                  <a:pt x="837" y="429"/>
                </a:cubicBezTo>
                <a:cubicBezTo>
                  <a:pt x="857" y="442"/>
                  <a:pt x="889" y="446"/>
                  <a:pt x="896" y="469"/>
                </a:cubicBezTo>
                <a:cubicBezTo>
                  <a:pt x="919" y="538"/>
                  <a:pt x="898" y="515"/>
                  <a:pt x="944" y="547"/>
                </a:cubicBezTo>
                <a:cubicBezTo>
                  <a:pt x="960" y="592"/>
                  <a:pt x="960" y="681"/>
                  <a:pt x="974" y="713"/>
                </a:cubicBezTo>
                <a:cubicBezTo>
                  <a:pt x="980" y="726"/>
                  <a:pt x="1000" y="726"/>
                  <a:pt x="1013" y="732"/>
                </a:cubicBezTo>
                <a:cubicBezTo>
                  <a:pt x="1061" y="709"/>
                  <a:pt x="1067" y="691"/>
                  <a:pt x="1091" y="644"/>
                </a:cubicBezTo>
                <a:cubicBezTo>
                  <a:pt x="1088" y="586"/>
                  <a:pt x="1087" y="527"/>
                  <a:pt x="1081" y="469"/>
                </a:cubicBezTo>
                <a:cubicBezTo>
                  <a:pt x="1076" y="414"/>
                  <a:pt x="1046" y="357"/>
                  <a:pt x="1032" y="303"/>
                </a:cubicBezTo>
                <a:cubicBezTo>
                  <a:pt x="1046" y="233"/>
                  <a:pt x="1045" y="251"/>
                  <a:pt x="1110" y="234"/>
                </a:cubicBezTo>
                <a:cubicBezTo>
                  <a:pt x="1292" y="244"/>
                  <a:pt x="1308" y="234"/>
                  <a:pt x="1442" y="322"/>
                </a:cubicBezTo>
                <a:cubicBezTo>
                  <a:pt x="1513" y="312"/>
                  <a:pt x="1596" y="325"/>
                  <a:pt x="1638" y="263"/>
                </a:cubicBezTo>
                <a:cubicBezTo>
                  <a:pt x="1644" y="205"/>
                  <a:pt x="1646" y="146"/>
                  <a:pt x="1657" y="88"/>
                </a:cubicBezTo>
                <a:cubicBezTo>
                  <a:pt x="1672" y="9"/>
                  <a:pt x="1674" y="96"/>
                  <a:pt x="1706" y="49"/>
                </a:cubicBezTo>
                <a:cubicBezTo>
                  <a:pt x="1715" y="35"/>
                  <a:pt x="1713" y="16"/>
                  <a:pt x="1716" y="0"/>
                </a:cubicBezTo>
                <a:close/>
              </a:path>
            </a:pathLst>
          </a:custGeom>
          <a:noFill/>
          <a:ln w="539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0" y="457200"/>
            <a:ext cx="2667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Lúa mì, bông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chà là…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914400" y="4114800"/>
            <a:ext cx="1676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Cừu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80910" name="Freeform 14"/>
          <p:cNvSpPr>
            <a:spLocks/>
          </p:cNvSpPr>
          <p:nvPr/>
        </p:nvSpPr>
        <p:spPr bwMode="auto">
          <a:xfrm>
            <a:off x="2590800" y="0"/>
            <a:ext cx="4343400" cy="1816100"/>
          </a:xfrm>
          <a:custGeom>
            <a:avLst/>
            <a:gdLst>
              <a:gd name="T0" fmla="*/ 2009447 w 2784"/>
              <a:gd name="T1" fmla="*/ 952500 h 1144"/>
              <a:gd name="T2" fmla="*/ 2159219 w 2784"/>
              <a:gd name="T3" fmla="*/ 800100 h 1144"/>
              <a:gd name="T4" fmla="*/ 1784788 w 2784"/>
              <a:gd name="T5" fmla="*/ 723900 h 1144"/>
              <a:gd name="T6" fmla="*/ 1410357 w 2784"/>
              <a:gd name="T7" fmla="*/ 952500 h 1144"/>
              <a:gd name="T8" fmla="*/ 1410357 w 2784"/>
              <a:gd name="T9" fmla="*/ 1104900 h 1144"/>
              <a:gd name="T10" fmla="*/ 1260584 w 2784"/>
              <a:gd name="T11" fmla="*/ 1028700 h 1144"/>
              <a:gd name="T12" fmla="*/ 1110812 w 2784"/>
              <a:gd name="T13" fmla="*/ 1028700 h 1144"/>
              <a:gd name="T14" fmla="*/ 1110812 w 2784"/>
              <a:gd name="T15" fmla="*/ 1333500 h 1144"/>
              <a:gd name="T16" fmla="*/ 886153 w 2784"/>
              <a:gd name="T17" fmla="*/ 1333500 h 1144"/>
              <a:gd name="T18" fmla="*/ 1110812 w 2784"/>
              <a:gd name="T19" fmla="*/ 952500 h 1144"/>
              <a:gd name="T20" fmla="*/ 586609 w 2784"/>
              <a:gd name="T21" fmla="*/ 1333500 h 1144"/>
              <a:gd name="T22" fmla="*/ 287064 w 2784"/>
              <a:gd name="T23" fmla="*/ 1638300 h 1144"/>
              <a:gd name="T24" fmla="*/ 2308991 w 2784"/>
              <a:gd name="T25" fmla="*/ 1714500 h 1144"/>
              <a:gd name="T26" fmla="*/ 4031374 w 2784"/>
              <a:gd name="T27" fmla="*/ 1028700 h 1144"/>
              <a:gd name="T28" fmla="*/ 4181147 w 2784"/>
              <a:gd name="T29" fmla="*/ 266700 h 1144"/>
              <a:gd name="T30" fmla="*/ 3956488 w 2784"/>
              <a:gd name="T31" fmla="*/ 266700 h 1144"/>
              <a:gd name="T32" fmla="*/ 4031374 w 2784"/>
              <a:gd name="T33" fmla="*/ 38100 h 1144"/>
              <a:gd name="T34" fmla="*/ 3806716 w 2784"/>
              <a:gd name="T35" fmla="*/ 38100 h 1144"/>
              <a:gd name="T36" fmla="*/ 3806716 w 2784"/>
              <a:gd name="T37" fmla="*/ 114300 h 1144"/>
              <a:gd name="T38" fmla="*/ 3432284 w 2784"/>
              <a:gd name="T39" fmla="*/ 342900 h 1144"/>
              <a:gd name="T40" fmla="*/ 3432284 w 2784"/>
              <a:gd name="T41" fmla="*/ 419100 h 1144"/>
              <a:gd name="T42" fmla="*/ 3132740 w 2784"/>
              <a:gd name="T43" fmla="*/ 647700 h 1144"/>
              <a:gd name="T44" fmla="*/ 2982967 w 2784"/>
              <a:gd name="T45" fmla="*/ 647700 h 1144"/>
              <a:gd name="T46" fmla="*/ 2833195 w 2784"/>
              <a:gd name="T47" fmla="*/ 723900 h 1144"/>
              <a:gd name="T48" fmla="*/ 2758309 w 2784"/>
              <a:gd name="T49" fmla="*/ 876300 h 1144"/>
              <a:gd name="T50" fmla="*/ 2458764 w 2784"/>
              <a:gd name="T51" fmla="*/ 800100 h 1144"/>
              <a:gd name="T52" fmla="*/ 2383878 w 2784"/>
              <a:gd name="T53" fmla="*/ 876300 h 1144"/>
              <a:gd name="T54" fmla="*/ 2009447 w 2784"/>
              <a:gd name="T55" fmla="*/ 952500 h 114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784" h="1144">
                <a:moveTo>
                  <a:pt x="1288" y="600"/>
                </a:moveTo>
                <a:cubicBezTo>
                  <a:pt x="1264" y="592"/>
                  <a:pt x="1408" y="528"/>
                  <a:pt x="1384" y="504"/>
                </a:cubicBezTo>
                <a:cubicBezTo>
                  <a:pt x="1360" y="480"/>
                  <a:pt x="1224" y="440"/>
                  <a:pt x="1144" y="456"/>
                </a:cubicBezTo>
                <a:cubicBezTo>
                  <a:pt x="1064" y="472"/>
                  <a:pt x="944" y="560"/>
                  <a:pt x="904" y="600"/>
                </a:cubicBezTo>
                <a:cubicBezTo>
                  <a:pt x="864" y="640"/>
                  <a:pt x="920" y="688"/>
                  <a:pt x="904" y="696"/>
                </a:cubicBezTo>
                <a:cubicBezTo>
                  <a:pt x="888" y="704"/>
                  <a:pt x="840" y="656"/>
                  <a:pt x="808" y="648"/>
                </a:cubicBezTo>
                <a:cubicBezTo>
                  <a:pt x="776" y="640"/>
                  <a:pt x="728" y="616"/>
                  <a:pt x="712" y="648"/>
                </a:cubicBezTo>
                <a:cubicBezTo>
                  <a:pt x="696" y="680"/>
                  <a:pt x="736" y="808"/>
                  <a:pt x="712" y="840"/>
                </a:cubicBezTo>
                <a:cubicBezTo>
                  <a:pt x="688" y="872"/>
                  <a:pt x="568" y="880"/>
                  <a:pt x="568" y="840"/>
                </a:cubicBezTo>
                <a:cubicBezTo>
                  <a:pt x="568" y="800"/>
                  <a:pt x="744" y="600"/>
                  <a:pt x="712" y="600"/>
                </a:cubicBezTo>
                <a:cubicBezTo>
                  <a:pt x="680" y="600"/>
                  <a:pt x="464" y="768"/>
                  <a:pt x="376" y="840"/>
                </a:cubicBezTo>
                <a:cubicBezTo>
                  <a:pt x="288" y="912"/>
                  <a:pt x="0" y="992"/>
                  <a:pt x="184" y="1032"/>
                </a:cubicBezTo>
                <a:cubicBezTo>
                  <a:pt x="368" y="1072"/>
                  <a:pt x="1080" y="1144"/>
                  <a:pt x="1480" y="1080"/>
                </a:cubicBezTo>
                <a:cubicBezTo>
                  <a:pt x="1880" y="1016"/>
                  <a:pt x="2384" y="800"/>
                  <a:pt x="2584" y="648"/>
                </a:cubicBezTo>
                <a:cubicBezTo>
                  <a:pt x="2784" y="496"/>
                  <a:pt x="2688" y="248"/>
                  <a:pt x="2680" y="168"/>
                </a:cubicBezTo>
                <a:cubicBezTo>
                  <a:pt x="2672" y="88"/>
                  <a:pt x="2552" y="192"/>
                  <a:pt x="2536" y="168"/>
                </a:cubicBezTo>
                <a:cubicBezTo>
                  <a:pt x="2520" y="144"/>
                  <a:pt x="2600" y="48"/>
                  <a:pt x="2584" y="24"/>
                </a:cubicBezTo>
                <a:cubicBezTo>
                  <a:pt x="2568" y="0"/>
                  <a:pt x="2464" y="16"/>
                  <a:pt x="2440" y="24"/>
                </a:cubicBezTo>
                <a:cubicBezTo>
                  <a:pt x="2416" y="32"/>
                  <a:pt x="2480" y="40"/>
                  <a:pt x="2440" y="72"/>
                </a:cubicBezTo>
                <a:cubicBezTo>
                  <a:pt x="2400" y="104"/>
                  <a:pt x="2240" y="184"/>
                  <a:pt x="2200" y="216"/>
                </a:cubicBezTo>
                <a:cubicBezTo>
                  <a:pt x="2160" y="248"/>
                  <a:pt x="2232" y="232"/>
                  <a:pt x="2200" y="264"/>
                </a:cubicBezTo>
                <a:cubicBezTo>
                  <a:pt x="2168" y="296"/>
                  <a:pt x="2056" y="384"/>
                  <a:pt x="2008" y="408"/>
                </a:cubicBezTo>
                <a:cubicBezTo>
                  <a:pt x="1960" y="432"/>
                  <a:pt x="1944" y="400"/>
                  <a:pt x="1912" y="408"/>
                </a:cubicBezTo>
                <a:cubicBezTo>
                  <a:pt x="1880" y="416"/>
                  <a:pt x="1840" y="432"/>
                  <a:pt x="1816" y="456"/>
                </a:cubicBezTo>
                <a:cubicBezTo>
                  <a:pt x="1792" y="480"/>
                  <a:pt x="1808" y="544"/>
                  <a:pt x="1768" y="552"/>
                </a:cubicBezTo>
                <a:cubicBezTo>
                  <a:pt x="1728" y="560"/>
                  <a:pt x="1616" y="504"/>
                  <a:pt x="1576" y="504"/>
                </a:cubicBezTo>
                <a:cubicBezTo>
                  <a:pt x="1536" y="504"/>
                  <a:pt x="1576" y="536"/>
                  <a:pt x="1528" y="552"/>
                </a:cubicBezTo>
                <a:cubicBezTo>
                  <a:pt x="1480" y="568"/>
                  <a:pt x="1312" y="608"/>
                  <a:pt x="1288" y="600"/>
                </a:cubicBezTo>
                <a:close/>
              </a:path>
            </a:pathLst>
          </a:custGeom>
          <a:noFill/>
          <a:ln w="539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4038600" y="8382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Tuần lộc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790592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 animBg="1"/>
      <p:bldP spid="809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46356"/>
      </p:ext>
    </p:extLst>
  </p:cSld>
  <p:clrMapOvr>
    <a:masterClrMapping/>
  </p:clrMapOvr>
  <p:transition spd="med">
    <p:randomBar dir="vert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4810125"/>
            <a:ext cx="8382000" cy="2047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?  Dùa vµo h×nh trªn, em h·y nhËn xÐt: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en-US" sz="1800" b="1">
                <a:solidFill>
                  <a:srgbClr val="0000FF"/>
                </a:solidFill>
                <a:latin typeface=".VnTime" pitchFamily="34" charset="0"/>
              </a:rPr>
              <a:t> Néi dung h×nh.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en-US" sz="1800" b="1">
                <a:solidFill>
                  <a:srgbClr val="0000FF"/>
                </a:solidFill>
                <a:latin typeface=".VnTime" pitchFamily="34" charset="0"/>
              </a:rPr>
              <a:t> DiÖn tÝch m¶nh ruéng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en-US" sz="1800" b="1">
                <a:solidFill>
                  <a:srgbClr val="0000FF"/>
                </a:solidFill>
                <a:latin typeface=".VnTime" pitchFamily="34" charset="0"/>
              </a:rPr>
              <a:t> Sè lao ®éng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en-US" sz="1800" b="1">
                <a:solidFill>
                  <a:srgbClr val="0000FF"/>
                </a:solidFill>
                <a:latin typeface=".VnTime" pitchFamily="34" charset="0"/>
              </a:rPr>
              <a:t> C«ng cô s¶n xuÊt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en-US" sz="1800" b="1">
                <a:solidFill>
                  <a:srgbClr val="0000FF"/>
                </a:solidFill>
                <a:latin typeface=".VnTime" pitchFamily="34" charset="0"/>
              </a:rPr>
              <a:t> Tr×nh ®é s¶n xuÊt</a:t>
            </a:r>
          </a:p>
        </p:txBody>
      </p:sp>
      <p:pic>
        <p:nvPicPr>
          <p:cNvPr id="33795" name="Picture 3" descr="BDT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 dirty="0" smtClean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971800" y="51816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Sản xuất nông nghiệp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71800" y="54864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Nhỏ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Nhiều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71800" y="6096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Thô sơ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971800" y="646112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Thấp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52400" y="0"/>
            <a:ext cx="83820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* Sự phát triển Nông nghiệp của các nước châu Á không đồng đều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324600" y="4930775"/>
            <a:ext cx="2057400" cy="1927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 Sự phát triển nông nghiệp của các nước châu Á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7105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  <p:bldP spid="33797" grpId="0" autoUpdateAnimBg="0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nimBg="1" autoUpdateAnimBg="0"/>
      <p:bldP spid="33803" grpId="0" animBg="1"/>
      <p:bldP spid="3380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H" pitchFamily="34" charset="0"/>
                <a:ea typeface="+mj-ea"/>
                <a:cs typeface="+mj-cs"/>
              </a:rPr>
              <a:t>TI</a:t>
            </a:r>
            <a:r>
              <a:rPr lang="en-US" sz="2800" b="1" kern="0" noProof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ẾT 10 - BÀI 8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H" pitchFamily="34" charset="0"/>
                <a:ea typeface="+mj-ea"/>
                <a:cs typeface="+mj-cs"/>
              </a:rPr>
              <a:t> : t×nh h×nh ph¸t triÓn kinh tÕ x· héi c¸c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H" pitchFamily="34" charset="0"/>
                <a:ea typeface="+mj-ea"/>
                <a:cs typeface="+mj-cs"/>
              </a:rPr>
              <a:t>ch©u ¸</a:t>
            </a:r>
            <a:endParaRPr lang="en-US" dirty="0"/>
          </a:p>
        </p:txBody>
      </p:sp>
      <p:graphicFrame>
        <p:nvGraphicFramePr>
          <p:cNvPr id="4" name="Chỗ dành sẵn cho Nội dung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961374"/>
              </p:ext>
            </p:extLst>
          </p:nvPr>
        </p:nvGraphicFramePr>
        <p:xfrm>
          <a:off x="457200" y="1524000"/>
          <a:ext cx="8229600" cy="470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69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KHU VỰC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TRỒNG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NUÔI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HẬU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9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Á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LỘC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80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  §«ng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uLnTx/>
                          <a:uFillTx/>
                          <a:latin typeface=".VnTimeH" pitchFamily="34" charset="0"/>
                          <a:ea typeface="+mn-ea"/>
                          <a:cs typeface="+mn-cs"/>
                        </a:rPr>
                        <a:t>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 §«ng Nam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uLnTx/>
                          <a:uFillTx/>
                          <a:latin typeface=".VnTimeH" pitchFamily="34" charset="0"/>
                          <a:ea typeface="+mn-ea"/>
                          <a:cs typeface="+mn-cs"/>
                        </a:rPr>
                        <a:t>¸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 Nam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uLnTx/>
                          <a:uFillTx/>
                          <a:latin typeface=".VnTimeH" pitchFamily="34" charset="0"/>
                          <a:ea typeface="+mn-ea"/>
                          <a:cs typeface="+mn-cs"/>
                        </a:rPr>
                        <a:t>¸</a:t>
                      </a:r>
                    </a:p>
                    <a:p>
                      <a:pPr algn="l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GẠO, LÚA MÌ NGÔ.</a:t>
                      </a:r>
                    </a:p>
                    <a:p>
                      <a:pPr algn="l"/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CHÈ, BÔNG, CAO SU,CÀ PHÊ, DỪA.......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TRÂU,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BÒ, LỢN, GÀ, VỊT.......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MÙA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73003"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T©y Nam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uLnTx/>
                          <a:uFillTx/>
                          <a:latin typeface=".VnTimeH" pitchFamily="34" charset="0"/>
                          <a:ea typeface="+mn-ea"/>
                          <a:cs typeface="+mn-cs"/>
                        </a:rPr>
                        <a:t>¸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vµ vïng néi ®Þa</a:t>
                      </a:r>
                    </a:p>
                    <a:p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MÌ, BÔNG, CHÀ LÀ...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DÊ,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BÒ, NGỰA, CỪU....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LỤC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ĐỊA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Hình Bầu dục 4"/>
          <p:cNvSpPr/>
          <p:nvPr/>
        </p:nvSpPr>
        <p:spPr>
          <a:xfrm>
            <a:off x="2590800" y="2057400"/>
            <a:ext cx="3962400" cy="2971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 bảng cây trồng vật nuôi, em có nhận xét gì về tình hình phát triển nông nghiệp  ở châu Á?</a:t>
            </a:r>
            <a:endParaRPr lang="en-US" sz="2400" dirty="0"/>
          </a:p>
        </p:txBody>
      </p:sp>
      <p:sp>
        <p:nvSpPr>
          <p:cNvPr id="6" name="Hình chữ nhật 5"/>
          <p:cNvSpPr/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- </a:t>
            </a:r>
            <a:r>
              <a:rPr lang="en-US" sz="4000" dirty="0" smtClean="0">
                <a:solidFill>
                  <a:schemeClr val="tx1"/>
                </a:solidFill>
              </a:rPr>
              <a:t>Có hai khu vực có cây trồng vật nuôi khác nhau: khu vực gió mùa ẩm và khu vực khí hậu lục địa khô hạn.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- Sản xuất lương thực giữ vai trò quan trọng nhất.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b="1" dirty="0" smtClean="0">
                <a:solidFill>
                  <a:srgbClr val="0000FF"/>
                </a:solidFill>
              </a:rPr>
              <a:t>Tiết 10</a:t>
            </a:r>
            <a:r>
              <a:rPr lang="en-US" sz="2600" b="1" dirty="0" smtClean="0"/>
              <a:t>  </a:t>
            </a:r>
            <a:r>
              <a:rPr lang="en-US" sz="2600" b="1" dirty="0" smtClean="0">
                <a:solidFill>
                  <a:schemeClr val="accent2"/>
                </a:solidFill>
              </a:rPr>
              <a:t>Bài 8</a:t>
            </a:r>
            <a:r>
              <a:rPr lang="en-US" sz="2600" b="1" dirty="0" smtClean="0"/>
              <a:t>  </a:t>
            </a:r>
            <a:r>
              <a:rPr lang="en-US" sz="2600" b="1" dirty="0" smtClean="0">
                <a:solidFill>
                  <a:srgbClr val="FF3300"/>
                </a:solidFill>
              </a:rPr>
              <a:t>TÌNH HÌNH PHÁT TRIỂN KINH TẾ - XÃ HỘI </a:t>
            </a:r>
          </a:p>
          <a:p>
            <a:pPr eaLnBrk="1" hangingPunct="1">
              <a:buFontTx/>
              <a:buNone/>
            </a:pPr>
            <a:r>
              <a:rPr lang="en-US" sz="2600" b="1" dirty="0" smtClean="0">
                <a:solidFill>
                  <a:srgbClr val="FF3300"/>
                </a:solidFill>
              </a:rPr>
              <a:t>                       Ở CÁC NƯỚC CHÂU Á</a:t>
            </a:r>
          </a:p>
        </p:txBody>
      </p:sp>
      <p:pic>
        <p:nvPicPr>
          <p:cNvPr id="16389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38200" y="58674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Nước nào sản xuất nhiều lúa gạo và tỉ lệ so với thế giới là bao nhiêu?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895600" y="2514600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28,7%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590800" y="34290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22,9%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57200" y="5761038"/>
            <a:ext cx="82296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- Cây lúa gạo được trồng ở nhiều quốc gia: Trung Quốc 28,7%, Ấn Độ 22,9%, Inđônêxia 8,9%, Băng-la-đét 6,5%, Việt Nam 6%, Thái Lan 4,6%, Mia-an-ma 3,8%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838200" y="57150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Những thành tựu nông nghiệp chính ở các nước châu Á?</a:t>
            </a:r>
          </a:p>
        </p:txBody>
      </p:sp>
    </p:spTree>
    <p:extLst>
      <p:ext uri="{BB962C8B-B14F-4D97-AF65-F5344CB8AC3E}">
        <p14:creationId xmlns:p14="http://schemas.microsoft.com/office/powerpoint/2010/main" val="8630644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600" b="1" dirty="0">
                <a:solidFill>
                  <a:srgbClr val="C0504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US" sz="2600" b="1" dirty="0" smtClean="0">
                <a:solidFill>
                  <a:srgbClr val="C0504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 HÌNH PHÁT TRIỂN KINH TẾ - XÃ HỘI </a:t>
            </a:r>
            <a:br>
              <a:rPr lang="en-US" sz="26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Ở CÁC NƯỚC CHÂU Á</a:t>
            </a:r>
            <a:br>
              <a:rPr lang="en-US" sz="26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Thành tựu: + lúa gạo chiếm 93% sản lượng lúa gạo của thế giới và 39% sản lượng lúa mì thế giới.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Trung Quốc, Ấn Độ là những nước sản xuất nhiều lúa gạo.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Thái Lan, Việt Nam đứng thứ nhất và thứ hai về xuất khẩu lúa gạo.</a:t>
            </a:r>
          </a:p>
        </p:txBody>
      </p:sp>
    </p:spTree>
    <p:extLst>
      <p:ext uri="{BB962C8B-B14F-4D97-AF65-F5344CB8AC3E}">
        <p14:creationId xmlns:p14="http://schemas.microsoft.com/office/powerpoint/2010/main" val="4281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b="1" smtClean="0">
                <a:solidFill>
                  <a:srgbClr val="0000FF"/>
                </a:solidFill>
              </a:rPr>
              <a:t>Tiết 10</a:t>
            </a:r>
            <a:r>
              <a:rPr lang="en-US" sz="2600" b="1" smtClean="0"/>
              <a:t>  </a:t>
            </a:r>
            <a:r>
              <a:rPr lang="en-US" sz="2600" b="1" smtClean="0">
                <a:solidFill>
                  <a:schemeClr val="accent2"/>
                </a:solidFill>
              </a:rPr>
              <a:t>Bài 8</a:t>
            </a:r>
            <a:r>
              <a:rPr lang="en-US" sz="2600" b="1" smtClean="0"/>
              <a:t>  </a:t>
            </a:r>
            <a:r>
              <a:rPr lang="en-US" sz="2600" b="1" smtClean="0">
                <a:solidFill>
                  <a:srgbClr val="FF3300"/>
                </a:solidFill>
              </a:rPr>
              <a:t>T ÌNH HÌNH PHÁT TRIỂN KINH TẾ - XÃ HỘI </a:t>
            </a:r>
          </a:p>
          <a:p>
            <a:pPr eaLnBrk="1" hangingPunct="1">
              <a:buFontTx/>
              <a:buNone/>
            </a:pPr>
            <a:r>
              <a:rPr lang="en-US" sz="2600" b="1" smtClean="0">
                <a:solidFill>
                  <a:srgbClr val="FF3300"/>
                </a:solidFill>
              </a:rPr>
              <a:t>                       Ở CÁC NƯỚC CHÂU Á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2057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0" y="2057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32194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</a:rPr>
              <a:t>THẢO LUẬN NHÓM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81000" y="1752600"/>
            <a:ext cx="8077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N1: Những nước nào khai thác than và dầu mỏ nhiều nhất?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N2: Những nước nào sử dụng các sản phẩm khai thác chủ yếu để xuất khẩu?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N3: Những nước nào phát triển mạnh công nghiệp luyện kim, cơ khí chế tạo?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N4: Tình hình sản xuất hàng tiêu dùng như thế nào?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7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b="1" smtClean="0">
                <a:solidFill>
                  <a:srgbClr val="0000FF"/>
                </a:solidFill>
              </a:rPr>
              <a:t>Tiết 10</a:t>
            </a:r>
            <a:r>
              <a:rPr lang="en-US" sz="2600" b="1" smtClean="0"/>
              <a:t>  </a:t>
            </a:r>
            <a:r>
              <a:rPr lang="en-US" sz="2600" b="1" smtClean="0">
                <a:solidFill>
                  <a:schemeClr val="accent2"/>
                </a:solidFill>
              </a:rPr>
              <a:t>Bài 8</a:t>
            </a:r>
            <a:r>
              <a:rPr lang="en-US" sz="2600" b="1" smtClean="0"/>
              <a:t>  </a:t>
            </a:r>
            <a:r>
              <a:rPr lang="en-US" sz="2600" b="1" smtClean="0">
                <a:solidFill>
                  <a:srgbClr val="FF3300"/>
                </a:solidFill>
              </a:rPr>
              <a:t>T ÌNH HÌNH PHÁT TRIỂN KINH TẾ - XÃ HỘI </a:t>
            </a:r>
          </a:p>
          <a:p>
            <a:pPr eaLnBrk="1" hangingPunct="1">
              <a:buFontTx/>
              <a:buNone/>
            </a:pPr>
            <a:r>
              <a:rPr lang="en-US" sz="2600" b="1" smtClean="0">
                <a:solidFill>
                  <a:srgbClr val="FF3300"/>
                </a:solidFill>
              </a:rPr>
              <a:t>                       Ở CÁC NƯỚC CHÂU Á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057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2057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32194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</a:rPr>
              <a:t>THẢO LUẬN NHÓM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N1: Những nước nào khai thác than và dầu mỏ nhiều nhất?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85800" y="2667000"/>
            <a:ext cx="7391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Khai thác than: Trung Quốc, Ấn Độ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Dầu mỏ: Arập Xêut, Cô oét</a:t>
            </a:r>
          </a:p>
        </p:txBody>
      </p:sp>
    </p:spTree>
    <p:extLst>
      <p:ext uri="{BB962C8B-B14F-4D97-AF65-F5344CB8AC3E}">
        <p14:creationId xmlns:p14="http://schemas.microsoft.com/office/powerpoint/2010/main" val="12997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0010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1556"/>
          <a:stretch>
            <a:fillRect/>
          </a:stretch>
        </p:blipFill>
        <p:spPr bwMode="auto">
          <a:xfrm>
            <a:off x="914400" y="1679575"/>
            <a:ext cx="6858000" cy="4949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0"/>
            <a:ext cx="32752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99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ln>
                  <a:solidFill>
                    <a:srgbClr val="C00000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ptima" pitchFamily="2" charset="0"/>
                <a:cs typeface="+mn-cs"/>
              </a:rPr>
              <a:t>   Trình baøy ñaëc ñieåm phaùt trieån kinh teá, xaõ hoäi cuûa caùc quoác gia vaø vuøng laõnh thoå Chaâu AÙ hieän nay?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2136775"/>
            <a:ext cx="8229600" cy="230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latin typeface="Calibri" pitchFamily="34" charset="0"/>
              </a:rPr>
              <a:t>- </a:t>
            </a:r>
            <a:r>
              <a:rPr lang="en-US" sz="2400" dirty="0">
                <a:latin typeface="Calibri" pitchFamily="34" charset="0"/>
              </a:rPr>
              <a:t>Sau chiến tranh thế giới lần thứ 2, nền kinh tế các nước châu Á có nhiều chuyển biến mạnh mẽ, xuất hiện cường quốc kinh tế Nhật Bản và một số nước công nghiệp mới.v.v. </a:t>
            </a:r>
          </a:p>
          <a:p>
            <a:r>
              <a:rPr lang="en-US" sz="2400" dirty="0">
                <a:latin typeface="Calibri" pitchFamily="34" charset="0"/>
              </a:rPr>
              <a:t>- Sự phát triển kinh tế-xã hội giữa các nước và vùng lãnh thổ châu Á không đồng đều. Còn nhiều nước đang phát triển có thu nhập thấp, nhân dân nghèo khổ</a:t>
            </a:r>
          </a:p>
        </p:txBody>
      </p:sp>
    </p:spTree>
    <p:extLst>
      <p:ext uri="{BB962C8B-B14F-4D97-AF65-F5344CB8AC3E}">
        <p14:creationId xmlns:p14="http://schemas.microsoft.com/office/powerpoint/2010/main" val="4581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b="1" smtClean="0">
                <a:solidFill>
                  <a:srgbClr val="0000FF"/>
                </a:solidFill>
              </a:rPr>
              <a:t>Tiết 10</a:t>
            </a:r>
            <a:r>
              <a:rPr lang="en-US" sz="2600" b="1" smtClean="0"/>
              <a:t>  </a:t>
            </a:r>
            <a:r>
              <a:rPr lang="en-US" sz="2600" b="1" smtClean="0">
                <a:solidFill>
                  <a:schemeClr val="accent2"/>
                </a:solidFill>
              </a:rPr>
              <a:t>Bài 8</a:t>
            </a:r>
            <a:r>
              <a:rPr lang="en-US" sz="2600" b="1" smtClean="0"/>
              <a:t>  </a:t>
            </a:r>
            <a:r>
              <a:rPr lang="en-US" sz="2600" b="1" smtClean="0">
                <a:solidFill>
                  <a:srgbClr val="FF3300"/>
                </a:solidFill>
              </a:rPr>
              <a:t>T ÌNH HÌNH PHÁT TRIỂN KINH TẾ - XÃ HỘI </a:t>
            </a:r>
          </a:p>
          <a:p>
            <a:pPr eaLnBrk="1" hangingPunct="1">
              <a:buFontTx/>
              <a:buNone/>
            </a:pPr>
            <a:r>
              <a:rPr lang="en-US" sz="2600" b="1" smtClean="0">
                <a:solidFill>
                  <a:srgbClr val="FF3300"/>
                </a:solidFill>
              </a:rPr>
              <a:t>                       Ở CÁC NƯỚC CHÂU Á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2057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2057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32194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</a:rPr>
              <a:t>THẢO LUẬN NHÓM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81000" y="1828800"/>
            <a:ext cx="8763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N2: Những nước nào sử dụng các sản phẩm khai thác chủ yếu để xuất khẩu?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 Xuất khẩu dầu mỏ: Arập Xêut, Cô oét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381000" y="1828800"/>
            <a:ext cx="8763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N3: Những nước nào phát triển mạnh công nghiệp luyện kim, cơ khí chế tạo?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  Trung Quốc, Nhật Bản, Ấn Độ, Hàn Quốc, Đài Loan</a:t>
            </a:r>
          </a:p>
        </p:txBody>
      </p:sp>
    </p:spTree>
    <p:extLst>
      <p:ext uri="{BB962C8B-B14F-4D97-AF65-F5344CB8AC3E}">
        <p14:creationId xmlns:p14="http://schemas.microsoft.com/office/powerpoint/2010/main" val="191406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b="1" smtClean="0">
                <a:solidFill>
                  <a:srgbClr val="0000FF"/>
                </a:solidFill>
              </a:rPr>
              <a:t>Tiết 10</a:t>
            </a:r>
            <a:r>
              <a:rPr lang="en-US" sz="2600" b="1" smtClean="0"/>
              <a:t>  </a:t>
            </a:r>
            <a:r>
              <a:rPr lang="en-US" sz="2600" b="1" smtClean="0">
                <a:solidFill>
                  <a:schemeClr val="accent2"/>
                </a:solidFill>
              </a:rPr>
              <a:t>Bài 8</a:t>
            </a:r>
            <a:r>
              <a:rPr lang="en-US" sz="2600" b="1" smtClean="0"/>
              <a:t>  </a:t>
            </a:r>
            <a:r>
              <a:rPr lang="en-US" sz="2600" b="1" smtClean="0">
                <a:solidFill>
                  <a:srgbClr val="FF3300"/>
                </a:solidFill>
              </a:rPr>
              <a:t>T ÌNH HÌNH PHÁT TRIỂN KINH TẾ - XÃ HỘI </a:t>
            </a:r>
          </a:p>
          <a:p>
            <a:pPr eaLnBrk="1" hangingPunct="1">
              <a:buFontTx/>
              <a:buNone/>
            </a:pPr>
            <a:r>
              <a:rPr lang="en-US" sz="2600" b="1" smtClean="0">
                <a:solidFill>
                  <a:srgbClr val="FF3300"/>
                </a:solidFill>
              </a:rPr>
              <a:t>                       Ở CÁC NƯỚC CHÂU Á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2057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2057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32194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</a:rPr>
              <a:t>THẢO LUẬN NHÓM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457200" y="1905000"/>
            <a:ext cx="8153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N4: Tình hình sản xuất hàng tiêu dùng như thế nào?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- Công nghiệp sản xuất hàng tiêu dùng như may mặc, dệt, chế biến thực phẩm… phát triển ở hầu hết các nước.</a:t>
            </a:r>
          </a:p>
        </p:txBody>
      </p:sp>
    </p:spTree>
    <p:extLst>
      <p:ext uri="{BB962C8B-B14F-4D97-AF65-F5344CB8AC3E}">
        <p14:creationId xmlns:p14="http://schemas.microsoft.com/office/powerpoint/2010/main" val="34878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00FF"/>
                </a:solidFill>
              </a:rPr>
              <a:t>Tiết 10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chemeClr val="accent2"/>
                </a:solidFill>
              </a:rPr>
              <a:t>Bài 8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3300"/>
                </a:solidFill>
              </a:rPr>
              <a:t>T ÌNH HÌNH PHÁT TRIỂN KINH TẾ - XÃ HỘI </a:t>
            </a:r>
            <a:br>
              <a:rPr lang="en-US" sz="2400" b="1" dirty="0" smtClean="0">
                <a:solidFill>
                  <a:srgbClr val="FF3300"/>
                </a:solidFill>
              </a:rPr>
            </a:br>
            <a:r>
              <a:rPr lang="en-US" sz="2400" b="1" dirty="0" smtClean="0">
                <a:solidFill>
                  <a:srgbClr val="FF3300"/>
                </a:solidFill>
              </a:rPr>
              <a:t>                 Ở CÁC NƯỚC CHÂU Á</a:t>
            </a:r>
            <a:br>
              <a:rPr lang="en-US" sz="2400" b="1" dirty="0" smtClean="0">
                <a:solidFill>
                  <a:srgbClr val="FF3300"/>
                </a:solidFill>
              </a:rPr>
            </a:br>
            <a:r>
              <a:rPr lang="en-US" sz="2400" b="1" dirty="0" smtClean="0">
                <a:solidFill>
                  <a:srgbClr val="FF3300"/>
                </a:solidFill>
              </a:rPr>
              <a:t>3. Dịch vụ</a:t>
            </a:r>
            <a:br>
              <a:rPr lang="en-US" sz="2400" b="1" dirty="0" smtClean="0">
                <a:solidFill>
                  <a:srgbClr val="FF3300"/>
                </a:solidFill>
              </a:rPr>
            </a:br>
            <a:endParaRPr lang="en-US" sz="2400" b="1" dirty="0" smtClean="0">
              <a:solidFill>
                <a:srgbClr val="FF3300"/>
              </a:solidFill>
            </a:endParaRPr>
          </a:p>
        </p:txBody>
      </p:sp>
      <p:graphicFrame>
        <p:nvGraphicFramePr>
          <p:cNvPr id="32823" name="Group 55"/>
          <p:cNvGraphicFramePr>
            <a:graphicFrameLocks noGrp="1"/>
          </p:cNvGraphicFramePr>
          <p:nvPr>
            <p:ph sz="half" idx="2"/>
          </p:nvPr>
        </p:nvGraphicFramePr>
        <p:xfrm>
          <a:off x="304800" y="1219200"/>
          <a:ext cx="5105400" cy="5081590"/>
        </p:xfrm>
        <a:graphic>
          <a:graphicData uri="http://schemas.openxmlformats.org/drawingml/2006/table">
            <a:tbl>
              <a:tblPr/>
              <a:tblGrid>
                <a:gridCol w="1562100"/>
                <a:gridCol w="1790700"/>
                <a:gridCol w="1752600"/>
              </a:tblGrid>
              <a:tr h="108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Quốc 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% Dịch vụ trong cơ cấu GDP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GDP/người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(USD)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Nhật Bản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Cô-oét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Hàn Quốc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Malaysia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Trung Quốc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Xi-ri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U-dơ-bê-ki-xtan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Việt Nam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5791200" y="1295400"/>
            <a:ext cx="3352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0000FF"/>
                </a:solidFill>
              </a:rPr>
              <a:t>Tỉ trọng giá trị dịch vụ trong cơ cấu GDP của Nhật Bản, Hàn Quốc là bao nhiêu?</a:t>
            </a:r>
          </a:p>
        </p:txBody>
      </p:sp>
      <p:sp>
        <p:nvSpPr>
          <p:cNvPr id="32825" name="Text Box 57"/>
          <p:cNvSpPr txBox="1">
            <a:spLocks noChangeArrowheads="1"/>
          </p:cNvSpPr>
          <p:nvPr/>
        </p:nvSpPr>
        <p:spPr bwMode="auto">
          <a:xfrm>
            <a:off x="5562600" y="1143000"/>
            <a:ext cx="35814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0000FF"/>
                </a:solidFill>
              </a:rPr>
              <a:t>Mối quan hệ giữa tỉ trọng gía trị dịch vụ trong cơ cấu GDP với GDP theo đầu người của các nước trên như thế nào?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FF3300"/>
                </a:solidFill>
              </a:rPr>
              <a:t>- Tỉ trọng giá trị dịch vụ trong cơ cấu GDP cao, GDP/ người cũng cao.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2286000" y="2286000"/>
            <a:ext cx="10668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A50021"/>
                </a:solidFill>
                <a:latin typeface="Garamond" pitchFamily="18" charset="0"/>
              </a:rPr>
              <a:t>66,4</a:t>
            </a:r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>
            <a:off x="2286000" y="3200400"/>
            <a:ext cx="10668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A50021"/>
                </a:solidFill>
                <a:latin typeface="Garamond" pitchFamily="18" charset="0"/>
              </a:rPr>
              <a:t>54,1</a:t>
            </a:r>
          </a:p>
        </p:txBody>
      </p:sp>
    </p:spTree>
    <p:extLst>
      <p:ext uri="{BB962C8B-B14F-4D97-AF65-F5344CB8AC3E}">
        <p14:creationId xmlns:p14="http://schemas.microsoft.com/office/powerpoint/2010/main" val="202302805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6" grpId="0" animBg="1" autoUpdateAnimBg="0"/>
      <p:bldP spid="3282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" name="AutoShape 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1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5846" name="Picture 6" descr="1259053158_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58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images622998_shink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2373270711afamilyDLdichvu2_0ec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3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867025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339966"/>
          </a:solidFill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FF"/>
                </a:solidFill>
                <a:latin typeface=".VnTimeH" pitchFamily="34" charset="0"/>
              </a:rPr>
              <a:t>tiÕt 10 BµI 8</a:t>
            </a:r>
            <a:r>
              <a:rPr lang="en-US" sz="6000" b="1" dirty="0" smtClean="0">
                <a:solidFill>
                  <a:srgbClr val="990000"/>
                </a:solidFill>
                <a:latin typeface=".VnTimeH" pitchFamily="34" charset="0"/>
              </a:rPr>
              <a:t>  </a:t>
            </a:r>
            <a:br>
              <a:rPr lang="en-US" sz="6000" b="1" dirty="0" smtClean="0">
                <a:solidFill>
                  <a:srgbClr val="990000"/>
                </a:solidFill>
                <a:latin typeface=".VnTimeH" pitchFamily="34" charset="0"/>
              </a:rPr>
            </a:br>
            <a:r>
              <a:rPr lang="en-US" sz="6000" b="1" dirty="0" smtClean="0">
                <a:solidFill>
                  <a:srgbClr val="990000"/>
                </a:solidFill>
                <a:latin typeface=".VnTimeH" pitchFamily="34" charset="0"/>
              </a:rPr>
              <a:t>t×nh h×nh ph¸t triÓn kinh tÕ x· héi c¸c n¦­íc ch©u ¸</a:t>
            </a:r>
          </a:p>
        </p:txBody>
      </p:sp>
    </p:spTree>
    <p:extLst>
      <p:ext uri="{BB962C8B-B14F-4D97-AF65-F5344CB8AC3E}">
        <p14:creationId xmlns:p14="http://schemas.microsoft.com/office/powerpoint/2010/main" val="34738061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6096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75218" y="1447800"/>
            <a:ext cx="29718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0000FF"/>
                </a:solidFill>
              </a:rPr>
              <a:t>Các nước thuộc khu vực Đông Á, Đông Nam Á có các loại cây trồng, vật nuôi chủ yếu nào?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152400" y="76200"/>
            <a:ext cx="8763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H" pitchFamily="34" charset="0"/>
                <a:ea typeface="+mj-ea"/>
                <a:cs typeface="+mj-cs"/>
              </a:rPr>
              <a:t>tiÕt 10 BµI 8 : t×nh h×nh ph¸t triÓn kinh tÕ x· héi c¸c n­¦íc ch©u ¸</a:t>
            </a:r>
          </a:p>
          <a:p>
            <a:r>
              <a:rPr lang="en-US" sz="3200" b="1" kern="0" dirty="0" smtClean="0">
                <a:solidFill>
                  <a:srgbClr val="990000"/>
                </a:solidFill>
                <a:latin typeface=".VnTimeH" pitchFamily="34" charset="0"/>
                <a:ea typeface="+mj-ea"/>
                <a:cs typeface="+mj-cs"/>
              </a:rPr>
              <a:t>1. N</a:t>
            </a:r>
            <a:r>
              <a:rPr lang="en-US" sz="3200" b="1" kern="0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ông nghiệp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9144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tx1"/>
                </a:solidFill>
              </a:rPr>
              <a:t>Tiết 10- Bài 8: TÌNH HÌNH PHÁT TRIỂN KINH TẾ XÃ 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HỘI Ở CÁC NƯỚC CHÂU Á</a:t>
            </a:r>
            <a:br>
              <a:rPr lang="en-US" sz="2400" b="1" smtClean="0">
                <a:solidFill>
                  <a:schemeClr val="tx1"/>
                </a:solidFill>
              </a:rPr>
            </a:br>
            <a:endParaRPr lang="en-US" sz="2400" b="1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812800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sz="2400" b="1" u="sng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Nông nghiệp</a:t>
            </a: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pic>
        <p:nvPicPr>
          <p:cNvPr id="819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71450"/>
            <a:ext cx="93726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reeform 5"/>
          <p:cNvSpPr>
            <a:spLocks/>
          </p:cNvSpPr>
          <p:nvPr/>
        </p:nvSpPr>
        <p:spPr bwMode="auto">
          <a:xfrm>
            <a:off x="2667000" y="1520535"/>
            <a:ext cx="6269038" cy="4600575"/>
          </a:xfrm>
          <a:custGeom>
            <a:avLst/>
            <a:gdLst>
              <a:gd name="T0" fmla="*/ 147638 w 3949"/>
              <a:gd name="T1" fmla="*/ 3189288 h 2898"/>
              <a:gd name="T2" fmla="*/ 69850 w 3949"/>
              <a:gd name="T3" fmla="*/ 3081338 h 2898"/>
              <a:gd name="T4" fmla="*/ 147638 w 3949"/>
              <a:gd name="T5" fmla="*/ 2632075 h 2898"/>
              <a:gd name="T6" fmla="*/ 287338 w 3949"/>
              <a:gd name="T7" fmla="*/ 2430463 h 2898"/>
              <a:gd name="T8" fmla="*/ 365125 w 3949"/>
              <a:gd name="T9" fmla="*/ 2306638 h 2898"/>
              <a:gd name="T10" fmla="*/ 984250 w 3949"/>
              <a:gd name="T11" fmla="*/ 2105025 h 2898"/>
              <a:gd name="T12" fmla="*/ 1481138 w 3949"/>
              <a:gd name="T13" fmla="*/ 2182813 h 2898"/>
              <a:gd name="T14" fmla="*/ 1744663 w 3949"/>
              <a:gd name="T15" fmla="*/ 2259013 h 2898"/>
              <a:gd name="T16" fmla="*/ 2503488 w 3949"/>
              <a:gd name="T17" fmla="*/ 2197100 h 2898"/>
              <a:gd name="T18" fmla="*/ 2798763 w 3949"/>
              <a:gd name="T19" fmla="*/ 2105025 h 2898"/>
              <a:gd name="T20" fmla="*/ 2984500 w 3949"/>
              <a:gd name="T21" fmla="*/ 1981200 h 2898"/>
              <a:gd name="T22" fmla="*/ 2874963 w 3949"/>
              <a:gd name="T23" fmla="*/ 1516063 h 2898"/>
              <a:gd name="T24" fmla="*/ 3108325 w 3949"/>
              <a:gd name="T25" fmla="*/ 817563 h 2898"/>
              <a:gd name="T26" fmla="*/ 3248025 w 3949"/>
              <a:gd name="T27" fmla="*/ 508000 h 2898"/>
              <a:gd name="T28" fmla="*/ 3557588 w 3949"/>
              <a:gd name="T29" fmla="*/ 74613 h 2898"/>
              <a:gd name="T30" fmla="*/ 3619500 w 3949"/>
              <a:gd name="T31" fmla="*/ 93663 h 2898"/>
              <a:gd name="T32" fmla="*/ 3603625 w 3949"/>
              <a:gd name="T33" fmla="*/ 354013 h 2898"/>
              <a:gd name="T34" fmla="*/ 3898900 w 3949"/>
              <a:gd name="T35" fmla="*/ 354013 h 2898"/>
              <a:gd name="T36" fmla="*/ 3944938 w 3949"/>
              <a:gd name="T37" fmla="*/ 260350 h 2898"/>
              <a:gd name="T38" fmla="*/ 4162425 w 3949"/>
              <a:gd name="T39" fmla="*/ 276225 h 2898"/>
              <a:gd name="T40" fmla="*/ 4394200 w 3949"/>
              <a:gd name="T41" fmla="*/ 415925 h 2898"/>
              <a:gd name="T42" fmla="*/ 4549775 w 3949"/>
              <a:gd name="T43" fmla="*/ 508000 h 2898"/>
              <a:gd name="T44" fmla="*/ 4921250 w 3949"/>
              <a:gd name="T45" fmla="*/ 973138 h 2898"/>
              <a:gd name="T46" fmla="*/ 4579938 w 3949"/>
              <a:gd name="T47" fmla="*/ 1701800 h 2898"/>
              <a:gd name="T48" fmla="*/ 4100513 w 3949"/>
              <a:gd name="T49" fmla="*/ 1965325 h 2898"/>
              <a:gd name="T50" fmla="*/ 4052888 w 3949"/>
              <a:gd name="T51" fmla="*/ 2197100 h 2898"/>
              <a:gd name="T52" fmla="*/ 4286250 w 3949"/>
              <a:gd name="T53" fmla="*/ 2382838 h 2898"/>
              <a:gd name="T54" fmla="*/ 4425950 w 3949"/>
              <a:gd name="T55" fmla="*/ 2662238 h 2898"/>
              <a:gd name="T56" fmla="*/ 4813300 w 3949"/>
              <a:gd name="T57" fmla="*/ 2817813 h 2898"/>
              <a:gd name="T58" fmla="*/ 4999038 w 3949"/>
              <a:gd name="T59" fmla="*/ 2909888 h 2898"/>
              <a:gd name="T60" fmla="*/ 5076825 w 3949"/>
              <a:gd name="T61" fmla="*/ 2971800 h 2898"/>
              <a:gd name="T62" fmla="*/ 5618163 w 3949"/>
              <a:gd name="T63" fmla="*/ 3221038 h 2898"/>
              <a:gd name="T64" fmla="*/ 6238875 w 3949"/>
              <a:gd name="T65" fmla="*/ 3576638 h 2898"/>
              <a:gd name="T66" fmla="*/ 6069013 w 3949"/>
              <a:gd name="T67" fmla="*/ 4073525 h 2898"/>
              <a:gd name="T68" fmla="*/ 5308600 w 3949"/>
              <a:gd name="T69" fmla="*/ 4321175 h 2898"/>
              <a:gd name="T70" fmla="*/ 4921250 w 3949"/>
              <a:gd name="T71" fmla="*/ 4398963 h 2898"/>
              <a:gd name="T72" fmla="*/ 4038600 w 3949"/>
              <a:gd name="T73" fmla="*/ 4491038 h 2898"/>
              <a:gd name="T74" fmla="*/ 2844800 w 3949"/>
              <a:gd name="T75" fmla="*/ 4522788 h 2898"/>
              <a:gd name="T76" fmla="*/ 2565400 w 3949"/>
              <a:gd name="T77" fmla="*/ 4429125 h 2898"/>
              <a:gd name="T78" fmla="*/ 2162175 w 3949"/>
              <a:gd name="T79" fmla="*/ 4351338 h 2898"/>
              <a:gd name="T80" fmla="*/ 1898650 w 3949"/>
              <a:gd name="T81" fmla="*/ 3917950 h 2898"/>
              <a:gd name="T82" fmla="*/ 1960563 w 3949"/>
              <a:gd name="T83" fmla="*/ 3670300 h 2898"/>
              <a:gd name="T84" fmla="*/ 2084388 w 3949"/>
              <a:gd name="T85" fmla="*/ 3344863 h 2898"/>
              <a:gd name="T86" fmla="*/ 1774825 w 3949"/>
              <a:gd name="T87" fmla="*/ 3033713 h 2898"/>
              <a:gd name="T88" fmla="*/ 1481138 w 3949"/>
              <a:gd name="T89" fmla="*/ 2863850 h 2898"/>
              <a:gd name="T90" fmla="*/ 1185863 w 3949"/>
              <a:gd name="T91" fmla="*/ 3019425 h 2898"/>
              <a:gd name="T92" fmla="*/ 768350 w 3949"/>
              <a:gd name="T93" fmla="*/ 3235325 h 2898"/>
              <a:gd name="T94" fmla="*/ 117475 w 3949"/>
              <a:gd name="T95" fmla="*/ 3375025 h 2898"/>
              <a:gd name="T96" fmla="*/ 101600 w 3949"/>
              <a:gd name="T97" fmla="*/ 3436938 h 289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949" h="2898">
                <a:moveTo>
                  <a:pt x="122" y="2116"/>
                </a:moveTo>
                <a:cubicBezTo>
                  <a:pt x="136" y="2062"/>
                  <a:pt x="142" y="2043"/>
                  <a:pt x="93" y="2009"/>
                </a:cubicBezTo>
                <a:cubicBezTo>
                  <a:pt x="87" y="1996"/>
                  <a:pt x="82" y="1982"/>
                  <a:pt x="74" y="1970"/>
                </a:cubicBezTo>
                <a:cubicBezTo>
                  <a:pt x="66" y="1959"/>
                  <a:pt x="46" y="1955"/>
                  <a:pt x="44" y="1941"/>
                </a:cubicBezTo>
                <a:cubicBezTo>
                  <a:pt x="35" y="1888"/>
                  <a:pt x="60" y="1822"/>
                  <a:pt x="83" y="1775"/>
                </a:cubicBezTo>
                <a:cubicBezTo>
                  <a:pt x="86" y="1736"/>
                  <a:pt x="83" y="1696"/>
                  <a:pt x="93" y="1658"/>
                </a:cubicBezTo>
                <a:cubicBezTo>
                  <a:pt x="97" y="1645"/>
                  <a:pt x="114" y="1640"/>
                  <a:pt x="122" y="1628"/>
                </a:cubicBezTo>
                <a:cubicBezTo>
                  <a:pt x="145" y="1593"/>
                  <a:pt x="149" y="1563"/>
                  <a:pt x="181" y="1531"/>
                </a:cubicBezTo>
                <a:cubicBezTo>
                  <a:pt x="206" y="1456"/>
                  <a:pt x="170" y="1544"/>
                  <a:pt x="220" y="1482"/>
                </a:cubicBezTo>
                <a:cubicBezTo>
                  <a:pt x="226" y="1474"/>
                  <a:pt x="223" y="1461"/>
                  <a:pt x="230" y="1453"/>
                </a:cubicBezTo>
                <a:cubicBezTo>
                  <a:pt x="290" y="1381"/>
                  <a:pt x="443" y="1331"/>
                  <a:pt x="532" y="1316"/>
                </a:cubicBezTo>
                <a:cubicBezTo>
                  <a:pt x="561" y="1319"/>
                  <a:pt x="591" y="1323"/>
                  <a:pt x="620" y="1326"/>
                </a:cubicBezTo>
                <a:cubicBezTo>
                  <a:pt x="692" y="1333"/>
                  <a:pt x="835" y="1345"/>
                  <a:pt x="835" y="1345"/>
                </a:cubicBezTo>
                <a:cubicBezTo>
                  <a:pt x="918" y="1403"/>
                  <a:pt x="782" y="1315"/>
                  <a:pt x="933" y="1375"/>
                </a:cubicBezTo>
                <a:cubicBezTo>
                  <a:pt x="946" y="1380"/>
                  <a:pt x="950" y="1398"/>
                  <a:pt x="962" y="1404"/>
                </a:cubicBezTo>
                <a:cubicBezTo>
                  <a:pt x="976" y="1410"/>
                  <a:pt x="1094" y="1422"/>
                  <a:pt x="1099" y="1423"/>
                </a:cubicBezTo>
                <a:cubicBezTo>
                  <a:pt x="1214" y="1457"/>
                  <a:pt x="1286" y="1451"/>
                  <a:pt x="1411" y="1443"/>
                </a:cubicBezTo>
                <a:cubicBezTo>
                  <a:pt x="1468" y="1428"/>
                  <a:pt x="1519" y="1397"/>
                  <a:pt x="1577" y="1384"/>
                </a:cubicBezTo>
                <a:cubicBezTo>
                  <a:pt x="1642" y="1369"/>
                  <a:pt x="1603" y="1378"/>
                  <a:pt x="1694" y="1355"/>
                </a:cubicBezTo>
                <a:cubicBezTo>
                  <a:pt x="1718" y="1349"/>
                  <a:pt x="1739" y="1334"/>
                  <a:pt x="1763" y="1326"/>
                </a:cubicBezTo>
                <a:cubicBezTo>
                  <a:pt x="1782" y="1320"/>
                  <a:pt x="1821" y="1306"/>
                  <a:pt x="1821" y="1306"/>
                </a:cubicBezTo>
                <a:cubicBezTo>
                  <a:pt x="1841" y="1287"/>
                  <a:pt x="1883" y="1275"/>
                  <a:pt x="1880" y="1248"/>
                </a:cubicBezTo>
                <a:cubicBezTo>
                  <a:pt x="1874" y="1186"/>
                  <a:pt x="1871" y="1132"/>
                  <a:pt x="1860" y="1072"/>
                </a:cubicBezTo>
                <a:cubicBezTo>
                  <a:pt x="1852" y="1030"/>
                  <a:pt x="1811" y="955"/>
                  <a:pt x="1811" y="955"/>
                </a:cubicBezTo>
                <a:cubicBezTo>
                  <a:pt x="1817" y="824"/>
                  <a:pt x="1794" y="673"/>
                  <a:pt x="1919" y="594"/>
                </a:cubicBezTo>
                <a:cubicBezTo>
                  <a:pt x="1938" y="517"/>
                  <a:pt x="1915" y="590"/>
                  <a:pt x="1958" y="515"/>
                </a:cubicBezTo>
                <a:cubicBezTo>
                  <a:pt x="2069" y="325"/>
                  <a:pt x="1959" y="512"/>
                  <a:pt x="2007" y="398"/>
                </a:cubicBezTo>
                <a:cubicBezTo>
                  <a:pt x="2018" y="371"/>
                  <a:pt x="2046" y="320"/>
                  <a:pt x="2046" y="320"/>
                </a:cubicBezTo>
                <a:cubicBezTo>
                  <a:pt x="2051" y="257"/>
                  <a:pt x="2049" y="158"/>
                  <a:pt x="2124" y="135"/>
                </a:cubicBezTo>
                <a:cubicBezTo>
                  <a:pt x="2166" y="107"/>
                  <a:pt x="2200" y="74"/>
                  <a:pt x="2241" y="47"/>
                </a:cubicBezTo>
                <a:cubicBezTo>
                  <a:pt x="2252" y="25"/>
                  <a:pt x="2284" y="0"/>
                  <a:pt x="2290" y="18"/>
                </a:cubicBezTo>
                <a:cubicBezTo>
                  <a:pt x="2287" y="32"/>
                  <a:pt x="2280" y="45"/>
                  <a:pt x="2280" y="59"/>
                </a:cubicBezTo>
                <a:cubicBezTo>
                  <a:pt x="2280" y="69"/>
                  <a:pt x="2291" y="76"/>
                  <a:pt x="2290" y="86"/>
                </a:cubicBezTo>
                <a:cubicBezTo>
                  <a:pt x="2287" y="132"/>
                  <a:pt x="2277" y="177"/>
                  <a:pt x="2270" y="223"/>
                </a:cubicBezTo>
                <a:cubicBezTo>
                  <a:pt x="2326" y="258"/>
                  <a:pt x="2348" y="251"/>
                  <a:pt x="2417" y="242"/>
                </a:cubicBezTo>
                <a:cubicBezTo>
                  <a:pt x="2430" y="236"/>
                  <a:pt x="2446" y="233"/>
                  <a:pt x="2456" y="223"/>
                </a:cubicBezTo>
                <a:cubicBezTo>
                  <a:pt x="2463" y="216"/>
                  <a:pt x="2460" y="202"/>
                  <a:pt x="2465" y="193"/>
                </a:cubicBezTo>
                <a:cubicBezTo>
                  <a:pt x="2470" y="182"/>
                  <a:pt x="2477" y="172"/>
                  <a:pt x="2485" y="164"/>
                </a:cubicBezTo>
                <a:cubicBezTo>
                  <a:pt x="2501" y="148"/>
                  <a:pt x="2534" y="134"/>
                  <a:pt x="2553" y="125"/>
                </a:cubicBezTo>
                <a:cubicBezTo>
                  <a:pt x="2577" y="140"/>
                  <a:pt x="2598" y="160"/>
                  <a:pt x="2622" y="174"/>
                </a:cubicBezTo>
                <a:cubicBezTo>
                  <a:pt x="2647" y="189"/>
                  <a:pt x="2700" y="213"/>
                  <a:pt x="2700" y="213"/>
                </a:cubicBezTo>
                <a:cubicBezTo>
                  <a:pt x="2776" y="315"/>
                  <a:pt x="2681" y="204"/>
                  <a:pt x="2768" y="262"/>
                </a:cubicBezTo>
                <a:cubicBezTo>
                  <a:pt x="2778" y="268"/>
                  <a:pt x="2778" y="285"/>
                  <a:pt x="2788" y="291"/>
                </a:cubicBezTo>
                <a:cubicBezTo>
                  <a:pt x="2811" y="306"/>
                  <a:pt x="2841" y="308"/>
                  <a:pt x="2866" y="320"/>
                </a:cubicBezTo>
                <a:cubicBezTo>
                  <a:pt x="2895" y="364"/>
                  <a:pt x="2962" y="388"/>
                  <a:pt x="3002" y="428"/>
                </a:cubicBezTo>
                <a:cubicBezTo>
                  <a:pt x="3042" y="468"/>
                  <a:pt x="3081" y="558"/>
                  <a:pt x="3100" y="613"/>
                </a:cubicBezTo>
                <a:cubicBezTo>
                  <a:pt x="3092" y="815"/>
                  <a:pt x="3126" y="940"/>
                  <a:pt x="2944" y="1033"/>
                </a:cubicBezTo>
                <a:cubicBezTo>
                  <a:pt x="2909" y="1084"/>
                  <a:pt x="2944" y="1047"/>
                  <a:pt x="2885" y="1072"/>
                </a:cubicBezTo>
                <a:cubicBezTo>
                  <a:pt x="2788" y="1113"/>
                  <a:pt x="2732" y="1137"/>
                  <a:pt x="2622" y="1150"/>
                </a:cubicBezTo>
                <a:cubicBezTo>
                  <a:pt x="2564" y="1233"/>
                  <a:pt x="2651" y="1102"/>
                  <a:pt x="2583" y="1238"/>
                </a:cubicBezTo>
                <a:cubicBezTo>
                  <a:pt x="2570" y="1264"/>
                  <a:pt x="2544" y="1316"/>
                  <a:pt x="2544" y="1316"/>
                </a:cubicBezTo>
                <a:cubicBezTo>
                  <a:pt x="2547" y="1339"/>
                  <a:pt x="2543" y="1364"/>
                  <a:pt x="2553" y="1384"/>
                </a:cubicBezTo>
                <a:cubicBezTo>
                  <a:pt x="2558" y="1393"/>
                  <a:pt x="2574" y="1389"/>
                  <a:pt x="2583" y="1394"/>
                </a:cubicBezTo>
                <a:cubicBezTo>
                  <a:pt x="2638" y="1425"/>
                  <a:pt x="2657" y="1458"/>
                  <a:pt x="2700" y="1501"/>
                </a:cubicBezTo>
                <a:cubicBezTo>
                  <a:pt x="2723" y="1571"/>
                  <a:pt x="2691" y="1488"/>
                  <a:pt x="2739" y="1560"/>
                </a:cubicBezTo>
                <a:cubicBezTo>
                  <a:pt x="2761" y="1592"/>
                  <a:pt x="2751" y="1654"/>
                  <a:pt x="2788" y="1677"/>
                </a:cubicBezTo>
                <a:cubicBezTo>
                  <a:pt x="2819" y="1697"/>
                  <a:pt x="2889" y="1717"/>
                  <a:pt x="2924" y="1726"/>
                </a:cubicBezTo>
                <a:cubicBezTo>
                  <a:pt x="2957" y="1748"/>
                  <a:pt x="2995" y="1760"/>
                  <a:pt x="3032" y="1775"/>
                </a:cubicBezTo>
                <a:cubicBezTo>
                  <a:pt x="3051" y="1783"/>
                  <a:pt x="3090" y="1794"/>
                  <a:pt x="3090" y="1794"/>
                </a:cubicBezTo>
                <a:cubicBezTo>
                  <a:pt x="3110" y="1807"/>
                  <a:pt x="3136" y="1813"/>
                  <a:pt x="3149" y="1833"/>
                </a:cubicBezTo>
                <a:cubicBezTo>
                  <a:pt x="3155" y="1843"/>
                  <a:pt x="3159" y="1856"/>
                  <a:pt x="3168" y="1863"/>
                </a:cubicBezTo>
                <a:cubicBezTo>
                  <a:pt x="3176" y="1870"/>
                  <a:pt x="3188" y="1869"/>
                  <a:pt x="3198" y="1872"/>
                </a:cubicBezTo>
                <a:cubicBezTo>
                  <a:pt x="3261" y="1914"/>
                  <a:pt x="3273" y="1929"/>
                  <a:pt x="3344" y="1941"/>
                </a:cubicBezTo>
                <a:cubicBezTo>
                  <a:pt x="3409" y="1980"/>
                  <a:pt x="3469" y="2005"/>
                  <a:pt x="3539" y="2029"/>
                </a:cubicBezTo>
                <a:cubicBezTo>
                  <a:pt x="3588" y="2077"/>
                  <a:pt x="3624" y="2070"/>
                  <a:pt x="3696" y="2077"/>
                </a:cubicBezTo>
                <a:cubicBezTo>
                  <a:pt x="3794" y="2111"/>
                  <a:pt x="3890" y="2149"/>
                  <a:pt x="3930" y="2253"/>
                </a:cubicBezTo>
                <a:cubicBezTo>
                  <a:pt x="3933" y="2262"/>
                  <a:pt x="3947" y="2322"/>
                  <a:pt x="3949" y="2331"/>
                </a:cubicBezTo>
                <a:cubicBezTo>
                  <a:pt x="3940" y="2452"/>
                  <a:pt x="3946" y="2524"/>
                  <a:pt x="3823" y="2566"/>
                </a:cubicBezTo>
                <a:cubicBezTo>
                  <a:pt x="3772" y="2615"/>
                  <a:pt x="3686" y="2637"/>
                  <a:pt x="3617" y="2653"/>
                </a:cubicBezTo>
                <a:cubicBezTo>
                  <a:pt x="3529" y="2698"/>
                  <a:pt x="3442" y="2713"/>
                  <a:pt x="3344" y="2722"/>
                </a:cubicBezTo>
                <a:cubicBezTo>
                  <a:pt x="3262" y="2750"/>
                  <a:pt x="3356" y="2721"/>
                  <a:pt x="3168" y="2741"/>
                </a:cubicBezTo>
                <a:cubicBezTo>
                  <a:pt x="3146" y="2743"/>
                  <a:pt x="3119" y="2764"/>
                  <a:pt x="3100" y="2771"/>
                </a:cubicBezTo>
                <a:cubicBezTo>
                  <a:pt x="3084" y="2777"/>
                  <a:pt x="3011" y="2789"/>
                  <a:pt x="3002" y="2790"/>
                </a:cubicBezTo>
                <a:cubicBezTo>
                  <a:pt x="2850" y="2809"/>
                  <a:pt x="2696" y="2811"/>
                  <a:pt x="2544" y="2829"/>
                </a:cubicBezTo>
                <a:cubicBezTo>
                  <a:pt x="2392" y="2868"/>
                  <a:pt x="2252" y="2889"/>
                  <a:pt x="2095" y="2898"/>
                </a:cubicBezTo>
                <a:cubicBezTo>
                  <a:pt x="1994" y="2881"/>
                  <a:pt x="1892" y="2869"/>
                  <a:pt x="1792" y="2849"/>
                </a:cubicBezTo>
                <a:cubicBezTo>
                  <a:pt x="1782" y="2847"/>
                  <a:pt x="1709" y="2829"/>
                  <a:pt x="1684" y="2819"/>
                </a:cubicBezTo>
                <a:cubicBezTo>
                  <a:pt x="1672" y="2814"/>
                  <a:pt x="1633" y="2792"/>
                  <a:pt x="1616" y="2790"/>
                </a:cubicBezTo>
                <a:cubicBezTo>
                  <a:pt x="1555" y="2784"/>
                  <a:pt x="1493" y="2783"/>
                  <a:pt x="1431" y="2780"/>
                </a:cubicBezTo>
                <a:cubicBezTo>
                  <a:pt x="1409" y="2766"/>
                  <a:pt x="1381" y="2760"/>
                  <a:pt x="1362" y="2741"/>
                </a:cubicBezTo>
                <a:cubicBezTo>
                  <a:pt x="1345" y="2724"/>
                  <a:pt x="1290" y="2647"/>
                  <a:pt x="1274" y="2624"/>
                </a:cubicBezTo>
                <a:cubicBezTo>
                  <a:pt x="1259" y="2577"/>
                  <a:pt x="1224" y="2509"/>
                  <a:pt x="1196" y="2468"/>
                </a:cubicBezTo>
                <a:cubicBezTo>
                  <a:pt x="1189" y="2444"/>
                  <a:pt x="1170" y="2424"/>
                  <a:pt x="1167" y="2400"/>
                </a:cubicBezTo>
                <a:cubicBezTo>
                  <a:pt x="1161" y="2355"/>
                  <a:pt x="1206" y="2333"/>
                  <a:pt x="1235" y="2312"/>
                </a:cubicBezTo>
                <a:cubicBezTo>
                  <a:pt x="1271" y="2286"/>
                  <a:pt x="1299" y="2261"/>
                  <a:pt x="1323" y="2224"/>
                </a:cubicBezTo>
                <a:cubicBezTo>
                  <a:pt x="1320" y="2185"/>
                  <a:pt x="1323" y="2145"/>
                  <a:pt x="1313" y="2107"/>
                </a:cubicBezTo>
                <a:cubicBezTo>
                  <a:pt x="1309" y="2094"/>
                  <a:pt x="1293" y="2088"/>
                  <a:pt x="1284" y="2077"/>
                </a:cubicBezTo>
                <a:cubicBezTo>
                  <a:pt x="1234" y="2012"/>
                  <a:pt x="1188" y="1958"/>
                  <a:pt x="1118" y="1911"/>
                </a:cubicBezTo>
                <a:cubicBezTo>
                  <a:pt x="1094" y="1875"/>
                  <a:pt x="1053" y="1835"/>
                  <a:pt x="1011" y="1824"/>
                </a:cubicBezTo>
                <a:cubicBezTo>
                  <a:pt x="985" y="1817"/>
                  <a:pt x="933" y="1804"/>
                  <a:pt x="933" y="1804"/>
                </a:cubicBezTo>
                <a:cubicBezTo>
                  <a:pt x="874" y="1813"/>
                  <a:pt x="847" y="1818"/>
                  <a:pt x="796" y="1843"/>
                </a:cubicBezTo>
                <a:cubicBezTo>
                  <a:pt x="740" y="1959"/>
                  <a:pt x="816" y="1819"/>
                  <a:pt x="747" y="1902"/>
                </a:cubicBezTo>
                <a:cubicBezTo>
                  <a:pt x="738" y="1913"/>
                  <a:pt x="737" y="1930"/>
                  <a:pt x="728" y="1941"/>
                </a:cubicBezTo>
                <a:cubicBezTo>
                  <a:pt x="675" y="2004"/>
                  <a:pt x="558" y="2029"/>
                  <a:pt x="484" y="2038"/>
                </a:cubicBezTo>
                <a:cubicBezTo>
                  <a:pt x="366" y="2078"/>
                  <a:pt x="228" y="2081"/>
                  <a:pt x="103" y="2097"/>
                </a:cubicBezTo>
                <a:cubicBezTo>
                  <a:pt x="93" y="2107"/>
                  <a:pt x="85" y="2118"/>
                  <a:pt x="74" y="2126"/>
                </a:cubicBezTo>
                <a:cubicBezTo>
                  <a:pt x="66" y="2132"/>
                  <a:pt x="0" y="2139"/>
                  <a:pt x="25" y="2175"/>
                </a:cubicBezTo>
                <a:cubicBezTo>
                  <a:pt x="33" y="2186"/>
                  <a:pt x="53" y="2172"/>
                  <a:pt x="64" y="2165"/>
                </a:cubicBezTo>
                <a:cubicBezTo>
                  <a:pt x="86" y="2152"/>
                  <a:pt x="103" y="2132"/>
                  <a:pt x="122" y="2116"/>
                </a:cubicBezTo>
                <a:close/>
              </a:path>
            </a:pathLst>
          </a:custGeom>
          <a:noFill/>
          <a:ln w="793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410200" y="3886200"/>
            <a:ext cx="3733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Lúa, ngô, chè, cao su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cà phê, dừa…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495800" y="5334000"/>
            <a:ext cx="2895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Trâu ,bò, lợn…</a:t>
            </a:r>
          </a:p>
        </p:txBody>
      </p:sp>
    </p:spTree>
    <p:extLst>
      <p:ext uri="{BB962C8B-B14F-4D97-AF65-F5344CB8AC3E}">
        <p14:creationId xmlns:p14="http://schemas.microsoft.com/office/powerpoint/2010/main" val="197855996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o%20Nt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32004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NuoilontheohuongC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32004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Ga_yenb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114800" cy="35814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ANd9GcQzEpXmDK9PpcDa0ZJsgkeKx9981FHOursweFl8LwVdKa22Ov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5029200" cy="35814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0" y="2803525"/>
            <a:ext cx="99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3333CC"/>
                </a:solidFill>
              </a:rPr>
              <a:t>Lào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0" y="6461125"/>
            <a:ext cx="1600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3333CC"/>
                </a:solidFill>
              </a:rPr>
              <a:t>Việt Nam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114800" y="2803525"/>
            <a:ext cx="1600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3333CC"/>
                </a:solidFill>
              </a:rPr>
              <a:t>Đài Loan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191000" y="6400800"/>
            <a:ext cx="99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3333CC"/>
                </a:solidFill>
              </a:rPr>
              <a:t>Nhật</a:t>
            </a:r>
          </a:p>
        </p:txBody>
      </p:sp>
    </p:spTree>
    <p:extLst>
      <p:ext uri="{BB962C8B-B14F-4D97-AF65-F5344CB8AC3E}">
        <p14:creationId xmlns:p14="http://schemas.microsoft.com/office/powerpoint/2010/main" val="33675256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1" grpId="0" animBg="1"/>
      <p:bldP spid="52232" grpId="0" animBg="1"/>
      <p:bldP spid="522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172200" y="304800"/>
            <a:ext cx="2971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Khu vực Tây Nam Á, nội địa có các loại cây trồng, vật nuôi chủ yếu nào?</a:t>
            </a:r>
          </a:p>
        </p:txBody>
      </p:sp>
    </p:spTree>
    <p:extLst>
      <p:ext uri="{BB962C8B-B14F-4D97-AF65-F5344CB8AC3E}">
        <p14:creationId xmlns:p14="http://schemas.microsoft.com/office/powerpoint/2010/main" val="36329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9144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tx1"/>
                </a:solidFill>
              </a:rPr>
              <a:t>Tiết 10- Bài 8: TÌNH HÌNH PHÁT TRIỂN KINH TẾ XÃ 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HỘI Ở CÁC NƯỚC CHÂU Á</a:t>
            </a:r>
            <a:br>
              <a:rPr lang="en-US" sz="2400" b="1" smtClean="0">
                <a:solidFill>
                  <a:schemeClr val="tx1"/>
                </a:solidFill>
              </a:rPr>
            </a:br>
            <a:endParaRPr lang="en-US" sz="2400" b="1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812800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sz="2400" b="1" u="sng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Nông nghiệp</a:t>
            </a: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66800"/>
            <a:ext cx="9372600" cy="7029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Freeform 5"/>
          <p:cNvSpPr>
            <a:spLocks/>
          </p:cNvSpPr>
          <p:nvPr/>
        </p:nvSpPr>
        <p:spPr bwMode="auto">
          <a:xfrm>
            <a:off x="2514600" y="1524000"/>
            <a:ext cx="6269038" cy="4600575"/>
          </a:xfrm>
          <a:custGeom>
            <a:avLst/>
            <a:gdLst>
              <a:gd name="T0" fmla="*/ 147638 w 3949"/>
              <a:gd name="T1" fmla="*/ 3189288 h 2898"/>
              <a:gd name="T2" fmla="*/ 69850 w 3949"/>
              <a:gd name="T3" fmla="*/ 3081338 h 2898"/>
              <a:gd name="T4" fmla="*/ 147638 w 3949"/>
              <a:gd name="T5" fmla="*/ 2632075 h 2898"/>
              <a:gd name="T6" fmla="*/ 287338 w 3949"/>
              <a:gd name="T7" fmla="*/ 2430463 h 2898"/>
              <a:gd name="T8" fmla="*/ 365125 w 3949"/>
              <a:gd name="T9" fmla="*/ 2306638 h 2898"/>
              <a:gd name="T10" fmla="*/ 984250 w 3949"/>
              <a:gd name="T11" fmla="*/ 2105025 h 2898"/>
              <a:gd name="T12" fmla="*/ 1481138 w 3949"/>
              <a:gd name="T13" fmla="*/ 2182813 h 2898"/>
              <a:gd name="T14" fmla="*/ 1744663 w 3949"/>
              <a:gd name="T15" fmla="*/ 2259013 h 2898"/>
              <a:gd name="T16" fmla="*/ 2503488 w 3949"/>
              <a:gd name="T17" fmla="*/ 2197100 h 2898"/>
              <a:gd name="T18" fmla="*/ 2798763 w 3949"/>
              <a:gd name="T19" fmla="*/ 2105025 h 2898"/>
              <a:gd name="T20" fmla="*/ 2984500 w 3949"/>
              <a:gd name="T21" fmla="*/ 1981200 h 2898"/>
              <a:gd name="T22" fmla="*/ 2874963 w 3949"/>
              <a:gd name="T23" fmla="*/ 1516063 h 2898"/>
              <a:gd name="T24" fmla="*/ 3108325 w 3949"/>
              <a:gd name="T25" fmla="*/ 817563 h 2898"/>
              <a:gd name="T26" fmla="*/ 3248025 w 3949"/>
              <a:gd name="T27" fmla="*/ 508000 h 2898"/>
              <a:gd name="T28" fmla="*/ 3557588 w 3949"/>
              <a:gd name="T29" fmla="*/ 74613 h 2898"/>
              <a:gd name="T30" fmla="*/ 3619500 w 3949"/>
              <a:gd name="T31" fmla="*/ 93663 h 2898"/>
              <a:gd name="T32" fmla="*/ 3603625 w 3949"/>
              <a:gd name="T33" fmla="*/ 354013 h 2898"/>
              <a:gd name="T34" fmla="*/ 3898900 w 3949"/>
              <a:gd name="T35" fmla="*/ 354013 h 2898"/>
              <a:gd name="T36" fmla="*/ 3944938 w 3949"/>
              <a:gd name="T37" fmla="*/ 260350 h 2898"/>
              <a:gd name="T38" fmla="*/ 4162425 w 3949"/>
              <a:gd name="T39" fmla="*/ 276225 h 2898"/>
              <a:gd name="T40" fmla="*/ 4394200 w 3949"/>
              <a:gd name="T41" fmla="*/ 415925 h 2898"/>
              <a:gd name="T42" fmla="*/ 4549775 w 3949"/>
              <a:gd name="T43" fmla="*/ 508000 h 2898"/>
              <a:gd name="T44" fmla="*/ 4921250 w 3949"/>
              <a:gd name="T45" fmla="*/ 973138 h 2898"/>
              <a:gd name="T46" fmla="*/ 4579938 w 3949"/>
              <a:gd name="T47" fmla="*/ 1701800 h 2898"/>
              <a:gd name="T48" fmla="*/ 4100513 w 3949"/>
              <a:gd name="T49" fmla="*/ 1965325 h 2898"/>
              <a:gd name="T50" fmla="*/ 4052888 w 3949"/>
              <a:gd name="T51" fmla="*/ 2197100 h 2898"/>
              <a:gd name="T52" fmla="*/ 4286250 w 3949"/>
              <a:gd name="T53" fmla="*/ 2382838 h 2898"/>
              <a:gd name="T54" fmla="*/ 4425950 w 3949"/>
              <a:gd name="T55" fmla="*/ 2662238 h 2898"/>
              <a:gd name="T56" fmla="*/ 4813300 w 3949"/>
              <a:gd name="T57" fmla="*/ 2817813 h 2898"/>
              <a:gd name="T58" fmla="*/ 4999038 w 3949"/>
              <a:gd name="T59" fmla="*/ 2909888 h 2898"/>
              <a:gd name="T60" fmla="*/ 5076825 w 3949"/>
              <a:gd name="T61" fmla="*/ 2971800 h 2898"/>
              <a:gd name="T62" fmla="*/ 5618163 w 3949"/>
              <a:gd name="T63" fmla="*/ 3221038 h 2898"/>
              <a:gd name="T64" fmla="*/ 6238875 w 3949"/>
              <a:gd name="T65" fmla="*/ 3576638 h 2898"/>
              <a:gd name="T66" fmla="*/ 6069013 w 3949"/>
              <a:gd name="T67" fmla="*/ 4073525 h 2898"/>
              <a:gd name="T68" fmla="*/ 5308600 w 3949"/>
              <a:gd name="T69" fmla="*/ 4321175 h 2898"/>
              <a:gd name="T70" fmla="*/ 4921250 w 3949"/>
              <a:gd name="T71" fmla="*/ 4398963 h 2898"/>
              <a:gd name="T72" fmla="*/ 4038600 w 3949"/>
              <a:gd name="T73" fmla="*/ 4491038 h 2898"/>
              <a:gd name="T74" fmla="*/ 2844800 w 3949"/>
              <a:gd name="T75" fmla="*/ 4522788 h 2898"/>
              <a:gd name="T76" fmla="*/ 2565400 w 3949"/>
              <a:gd name="T77" fmla="*/ 4429125 h 2898"/>
              <a:gd name="T78" fmla="*/ 2162175 w 3949"/>
              <a:gd name="T79" fmla="*/ 4351338 h 2898"/>
              <a:gd name="T80" fmla="*/ 1898650 w 3949"/>
              <a:gd name="T81" fmla="*/ 3917950 h 2898"/>
              <a:gd name="T82" fmla="*/ 1960563 w 3949"/>
              <a:gd name="T83" fmla="*/ 3670300 h 2898"/>
              <a:gd name="T84" fmla="*/ 2084388 w 3949"/>
              <a:gd name="T85" fmla="*/ 3344863 h 2898"/>
              <a:gd name="T86" fmla="*/ 1774825 w 3949"/>
              <a:gd name="T87" fmla="*/ 3033713 h 2898"/>
              <a:gd name="T88" fmla="*/ 1481138 w 3949"/>
              <a:gd name="T89" fmla="*/ 2863850 h 2898"/>
              <a:gd name="T90" fmla="*/ 1185863 w 3949"/>
              <a:gd name="T91" fmla="*/ 3019425 h 2898"/>
              <a:gd name="T92" fmla="*/ 768350 w 3949"/>
              <a:gd name="T93" fmla="*/ 3235325 h 2898"/>
              <a:gd name="T94" fmla="*/ 117475 w 3949"/>
              <a:gd name="T95" fmla="*/ 3375025 h 2898"/>
              <a:gd name="T96" fmla="*/ 101600 w 3949"/>
              <a:gd name="T97" fmla="*/ 3436938 h 289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949" h="2898">
                <a:moveTo>
                  <a:pt x="122" y="2116"/>
                </a:moveTo>
                <a:cubicBezTo>
                  <a:pt x="136" y="2062"/>
                  <a:pt x="142" y="2043"/>
                  <a:pt x="93" y="2009"/>
                </a:cubicBezTo>
                <a:cubicBezTo>
                  <a:pt x="87" y="1996"/>
                  <a:pt x="82" y="1982"/>
                  <a:pt x="74" y="1970"/>
                </a:cubicBezTo>
                <a:cubicBezTo>
                  <a:pt x="66" y="1959"/>
                  <a:pt x="46" y="1955"/>
                  <a:pt x="44" y="1941"/>
                </a:cubicBezTo>
                <a:cubicBezTo>
                  <a:pt x="35" y="1888"/>
                  <a:pt x="60" y="1822"/>
                  <a:pt x="83" y="1775"/>
                </a:cubicBezTo>
                <a:cubicBezTo>
                  <a:pt x="86" y="1736"/>
                  <a:pt x="83" y="1696"/>
                  <a:pt x="93" y="1658"/>
                </a:cubicBezTo>
                <a:cubicBezTo>
                  <a:pt x="97" y="1645"/>
                  <a:pt x="114" y="1640"/>
                  <a:pt x="122" y="1628"/>
                </a:cubicBezTo>
                <a:cubicBezTo>
                  <a:pt x="145" y="1593"/>
                  <a:pt x="149" y="1563"/>
                  <a:pt x="181" y="1531"/>
                </a:cubicBezTo>
                <a:cubicBezTo>
                  <a:pt x="206" y="1456"/>
                  <a:pt x="170" y="1544"/>
                  <a:pt x="220" y="1482"/>
                </a:cubicBezTo>
                <a:cubicBezTo>
                  <a:pt x="226" y="1474"/>
                  <a:pt x="223" y="1461"/>
                  <a:pt x="230" y="1453"/>
                </a:cubicBezTo>
                <a:cubicBezTo>
                  <a:pt x="290" y="1381"/>
                  <a:pt x="443" y="1331"/>
                  <a:pt x="532" y="1316"/>
                </a:cubicBezTo>
                <a:cubicBezTo>
                  <a:pt x="561" y="1319"/>
                  <a:pt x="591" y="1323"/>
                  <a:pt x="620" y="1326"/>
                </a:cubicBezTo>
                <a:cubicBezTo>
                  <a:pt x="692" y="1333"/>
                  <a:pt x="835" y="1345"/>
                  <a:pt x="835" y="1345"/>
                </a:cubicBezTo>
                <a:cubicBezTo>
                  <a:pt x="918" y="1403"/>
                  <a:pt x="782" y="1315"/>
                  <a:pt x="933" y="1375"/>
                </a:cubicBezTo>
                <a:cubicBezTo>
                  <a:pt x="946" y="1380"/>
                  <a:pt x="950" y="1398"/>
                  <a:pt x="962" y="1404"/>
                </a:cubicBezTo>
                <a:cubicBezTo>
                  <a:pt x="976" y="1410"/>
                  <a:pt x="1094" y="1422"/>
                  <a:pt x="1099" y="1423"/>
                </a:cubicBezTo>
                <a:cubicBezTo>
                  <a:pt x="1214" y="1457"/>
                  <a:pt x="1286" y="1451"/>
                  <a:pt x="1411" y="1443"/>
                </a:cubicBezTo>
                <a:cubicBezTo>
                  <a:pt x="1468" y="1428"/>
                  <a:pt x="1519" y="1397"/>
                  <a:pt x="1577" y="1384"/>
                </a:cubicBezTo>
                <a:cubicBezTo>
                  <a:pt x="1642" y="1369"/>
                  <a:pt x="1603" y="1378"/>
                  <a:pt x="1694" y="1355"/>
                </a:cubicBezTo>
                <a:cubicBezTo>
                  <a:pt x="1718" y="1349"/>
                  <a:pt x="1739" y="1334"/>
                  <a:pt x="1763" y="1326"/>
                </a:cubicBezTo>
                <a:cubicBezTo>
                  <a:pt x="1782" y="1320"/>
                  <a:pt x="1821" y="1306"/>
                  <a:pt x="1821" y="1306"/>
                </a:cubicBezTo>
                <a:cubicBezTo>
                  <a:pt x="1841" y="1287"/>
                  <a:pt x="1883" y="1275"/>
                  <a:pt x="1880" y="1248"/>
                </a:cubicBezTo>
                <a:cubicBezTo>
                  <a:pt x="1874" y="1186"/>
                  <a:pt x="1871" y="1132"/>
                  <a:pt x="1860" y="1072"/>
                </a:cubicBezTo>
                <a:cubicBezTo>
                  <a:pt x="1852" y="1030"/>
                  <a:pt x="1811" y="955"/>
                  <a:pt x="1811" y="955"/>
                </a:cubicBezTo>
                <a:cubicBezTo>
                  <a:pt x="1817" y="824"/>
                  <a:pt x="1794" y="673"/>
                  <a:pt x="1919" y="594"/>
                </a:cubicBezTo>
                <a:cubicBezTo>
                  <a:pt x="1938" y="517"/>
                  <a:pt x="1915" y="590"/>
                  <a:pt x="1958" y="515"/>
                </a:cubicBezTo>
                <a:cubicBezTo>
                  <a:pt x="2069" y="325"/>
                  <a:pt x="1959" y="512"/>
                  <a:pt x="2007" y="398"/>
                </a:cubicBezTo>
                <a:cubicBezTo>
                  <a:pt x="2018" y="371"/>
                  <a:pt x="2046" y="320"/>
                  <a:pt x="2046" y="320"/>
                </a:cubicBezTo>
                <a:cubicBezTo>
                  <a:pt x="2051" y="257"/>
                  <a:pt x="2049" y="158"/>
                  <a:pt x="2124" y="135"/>
                </a:cubicBezTo>
                <a:cubicBezTo>
                  <a:pt x="2166" y="107"/>
                  <a:pt x="2200" y="74"/>
                  <a:pt x="2241" y="47"/>
                </a:cubicBezTo>
                <a:cubicBezTo>
                  <a:pt x="2252" y="25"/>
                  <a:pt x="2284" y="0"/>
                  <a:pt x="2290" y="18"/>
                </a:cubicBezTo>
                <a:cubicBezTo>
                  <a:pt x="2287" y="32"/>
                  <a:pt x="2280" y="45"/>
                  <a:pt x="2280" y="59"/>
                </a:cubicBezTo>
                <a:cubicBezTo>
                  <a:pt x="2280" y="69"/>
                  <a:pt x="2291" y="76"/>
                  <a:pt x="2290" y="86"/>
                </a:cubicBezTo>
                <a:cubicBezTo>
                  <a:pt x="2287" y="132"/>
                  <a:pt x="2277" y="177"/>
                  <a:pt x="2270" y="223"/>
                </a:cubicBezTo>
                <a:cubicBezTo>
                  <a:pt x="2326" y="258"/>
                  <a:pt x="2348" y="251"/>
                  <a:pt x="2417" y="242"/>
                </a:cubicBezTo>
                <a:cubicBezTo>
                  <a:pt x="2430" y="236"/>
                  <a:pt x="2446" y="233"/>
                  <a:pt x="2456" y="223"/>
                </a:cubicBezTo>
                <a:cubicBezTo>
                  <a:pt x="2463" y="216"/>
                  <a:pt x="2460" y="202"/>
                  <a:pt x="2465" y="193"/>
                </a:cubicBezTo>
                <a:cubicBezTo>
                  <a:pt x="2470" y="182"/>
                  <a:pt x="2477" y="172"/>
                  <a:pt x="2485" y="164"/>
                </a:cubicBezTo>
                <a:cubicBezTo>
                  <a:pt x="2501" y="148"/>
                  <a:pt x="2534" y="134"/>
                  <a:pt x="2553" y="125"/>
                </a:cubicBezTo>
                <a:cubicBezTo>
                  <a:pt x="2577" y="140"/>
                  <a:pt x="2598" y="160"/>
                  <a:pt x="2622" y="174"/>
                </a:cubicBezTo>
                <a:cubicBezTo>
                  <a:pt x="2647" y="189"/>
                  <a:pt x="2700" y="213"/>
                  <a:pt x="2700" y="213"/>
                </a:cubicBezTo>
                <a:cubicBezTo>
                  <a:pt x="2776" y="315"/>
                  <a:pt x="2681" y="204"/>
                  <a:pt x="2768" y="262"/>
                </a:cubicBezTo>
                <a:cubicBezTo>
                  <a:pt x="2778" y="268"/>
                  <a:pt x="2778" y="285"/>
                  <a:pt x="2788" y="291"/>
                </a:cubicBezTo>
                <a:cubicBezTo>
                  <a:pt x="2811" y="306"/>
                  <a:pt x="2841" y="308"/>
                  <a:pt x="2866" y="320"/>
                </a:cubicBezTo>
                <a:cubicBezTo>
                  <a:pt x="2895" y="364"/>
                  <a:pt x="2962" y="388"/>
                  <a:pt x="3002" y="428"/>
                </a:cubicBezTo>
                <a:cubicBezTo>
                  <a:pt x="3042" y="468"/>
                  <a:pt x="3081" y="558"/>
                  <a:pt x="3100" y="613"/>
                </a:cubicBezTo>
                <a:cubicBezTo>
                  <a:pt x="3092" y="815"/>
                  <a:pt x="3126" y="940"/>
                  <a:pt x="2944" y="1033"/>
                </a:cubicBezTo>
                <a:cubicBezTo>
                  <a:pt x="2909" y="1084"/>
                  <a:pt x="2944" y="1047"/>
                  <a:pt x="2885" y="1072"/>
                </a:cubicBezTo>
                <a:cubicBezTo>
                  <a:pt x="2788" y="1113"/>
                  <a:pt x="2732" y="1137"/>
                  <a:pt x="2622" y="1150"/>
                </a:cubicBezTo>
                <a:cubicBezTo>
                  <a:pt x="2564" y="1233"/>
                  <a:pt x="2651" y="1102"/>
                  <a:pt x="2583" y="1238"/>
                </a:cubicBezTo>
                <a:cubicBezTo>
                  <a:pt x="2570" y="1264"/>
                  <a:pt x="2544" y="1316"/>
                  <a:pt x="2544" y="1316"/>
                </a:cubicBezTo>
                <a:cubicBezTo>
                  <a:pt x="2547" y="1339"/>
                  <a:pt x="2543" y="1364"/>
                  <a:pt x="2553" y="1384"/>
                </a:cubicBezTo>
                <a:cubicBezTo>
                  <a:pt x="2558" y="1393"/>
                  <a:pt x="2574" y="1389"/>
                  <a:pt x="2583" y="1394"/>
                </a:cubicBezTo>
                <a:cubicBezTo>
                  <a:pt x="2638" y="1425"/>
                  <a:pt x="2657" y="1458"/>
                  <a:pt x="2700" y="1501"/>
                </a:cubicBezTo>
                <a:cubicBezTo>
                  <a:pt x="2723" y="1571"/>
                  <a:pt x="2691" y="1488"/>
                  <a:pt x="2739" y="1560"/>
                </a:cubicBezTo>
                <a:cubicBezTo>
                  <a:pt x="2761" y="1592"/>
                  <a:pt x="2751" y="1654"/>
                  <a:pt x="2788" y="1677"/>
                </a:cubicBezTo>
                <a:cubicBezTo>
                  <a:pt x="2819" y="1697"/>
                  <a:pt x="2889" y="1717"/>
                  <a:pt x="2924" y="1726"/>
                </a:cubicBezTo>
                <a:cubicBezTo>
                  <a:pt x="2957" y="1748"/>
                  <a:pt x="2995" y="1760"/>
                  <a:pt x="3032" y="1775"/>
                </a:cubicBezTo>
                <a:cubicBezTo>
                  <a:pt x="3051" y="1783"/>
                  <a:pt x="3090" y="1794"/>
                  <a:pt x="3090" y="1794"/>
                </a:cubicBezTo>
                <a:cubicBezTo>
                  <a:pt x="3110" y="1807"/>
                  <a:pt x="3136" y="1813"/>
                  <a:pt x="3149" y="1833"/>
                </a:cubicBezTo>
                <a:cubicBezTo>
                  <a:pt x="3155" y="1843"/>
                  <a:pt x="3159" y="1856"/>
                  <a:pt x="3168" y="1863"/>
                </a:cubicBezTo>
                <a:cubicBezTo>
                  <a:pt x="3176" y="1870"/>
                  <a:pt x="3188" y="1869"/>
                  <a:pt x="3198" y="1872"/>
                </a:cubicBezTo>
                <a:cubicBezTo>
                  <a:pt x="3261" y="1914"/>
                  <a:pt x="3273" y="1929"/>
                  <a:pt x="3344" y="1941"/>
                </a:cubicBezTo>
                <a:cubicBezTo>
                  <a:pt x="3409" y="1980"/>
                  <a:pt x="3469" y="2005"/>
                  <a:pt x="3539" y="2029"/>
                </a:cubicBezTo>
                <a:cubicBezTo>
                  <a:pt x="3588" y="2077"/>
                  <a:pt x="3624" y="2070"/>
                  <a:pt x="3696" y="2077"/>
                </a:cubicBezTo>
                <a:cubicBezTo>
                  <a:pt x="3794" y="2111"/>
                  <a:pt x="3890" y="2149"/>
                  <a:pt x="3930" y="2253"/>
                </a:cubicBezTo>
                <a:cubicBezTo>
                  <a:pt x="3933" y="2262"/>
                  <a:pt x="3947" y="2322"/>
                  <a:pt x="3949" y="2331"/>
                </a:cubicBezTo>
                <a:cubicBezTo>
                  <a:pt x="3940" y="2452"/>
                  <a:pt x="3946" y="2524"/>
                  <a:pt x="3823" y="2566"/>
                </a:cubicBezTo>
                <a:cubicBezTo>
                  <a:pt x="3772" y="2615"/>
                  <a:pt x="3686" y="2637"/>
                  <a:pt x="3617" y="2653"/>
                </a:cubicBezTo>
                <a:cubicBezTo>
                  <a:pt x="3529" y="2698"/>
                  <a:pt x="3442" y="2713"/>
                  <a:pt x="3344" y="2722"/>
                </a:cubicBezTo>
                <a:cubicBezTo>
                  <a:pt x="3262" y="2750"/>
                  <a:pt x="3356" y="2721"/>
                  <a:pt x="3168" y="2741"/>
                </a:cubicBezTo>
                <a:cubicBezTo>
                  <a:pt x="3146" y="2743"/>
                  <a:pt x="3119" y="2764"/>
                  <a:pt x="3100" y="2771"/>
                </a:cubicBezTo>
                <a:cubicBezTo>
                  <a:pt x="3084" y="2777"/>
                  <a:pt x="3011" y="2789"/>
                  <a:pt x="3002" y="2790"/>
                </a:cubicBezTo>
                <a:cubicBezTo>
                  <a:pt x="2850" y="2809"/>
                  <a:pt x="2696" y="2811"/>
                  <a:pt x="2544" y="2829"/>
                </a:cubicBezTo>
                <a:cubicBezTo>
                  <a:pt x="2392" y="2868"/>
                  <a:pt x="2252" y="2889"/>
                  <a:pt x="2095" y="2898"/>
                </a:cubicBezTo>
                <a:cubicBezTo>
                  <a:pt x="1994" y="2881"/>
                  <a:pt x="1892" y="2869"/>
                  <a:pt x="1792" y="2849"/>
                </a:cubicBezTo>
                <a:cubicBezTo>
                  <a:pt x="1782" y="2847"/>
                  <a:pt x="1709" y="2829"/>
                  <a:pt x="1684" y="2819"/>
                </a:cubicBezTo>
                <a:cubicBezTo>
                  <a:pt x="1672" y="2814"/>
                  <a:pt x="1633" y="2792"/>
                  <a:pt x="1616" y="2790"/>
                </a:cubicBezTo>
                <a:cubicBezTo>
                  <a:pt x="1555" y="2784"/>
                  <a:pt x="1493" y="2783"/>
                  <a:pt x="1431" y="2780"/>
                </a:cubicBezTo>
                <a:cubicBezTo>
                  <a:pt x="1409" y="2766"/>
                  <a:pt x="1381" y="2760"/>
                  <a:pt x="1362" y="2741"/>
                </a:cubicBezTo>
                <a:cubicBezTo>
                  <a:pt x="1345" y="2724"/>
                  <a:pt x="1290" y="2647"/>
                  <a:pt x="1274" y="2624"/>
                </a:cubicBezTo>
                <a:cubicBezTo>
                  <a:pt x="1259" y="2577"/>
                  <a:pt x="1224" y="2509"/>
                  <a:pt x="1196" y="2468"/>
                </a:cubicBezTo>
                <a:cubicBezTo>
                  <a:pt x="1189" y="2444"/>
                  <a:pt x="1170" y="2424"/>
                  <a:pt x="1167" y="2400"/>
                </a:cubicBezTo>
                <a:cubicBezTo>
                  <a:pt x="1161" y="2355"/>
                  <a:pt x="1206" y="2333"/>
                  <a:pt x="1235" y="2312"/>
                </a:cubicBezTo>
                <a:cubicBezTo>
                  <a:pt x="1271" y="2286"/>
                  <a:pt x="1299" y="2261"/>
                  <a:pt x="1323" y="2224"/>
                </a:cubicBezTo>
                <a:cubicBezTo>
                  <a:pt x="1320" y="2185"/>
                  <a:pt x="1323" y="2145"/>
                  <a:pt x="1313" y="2107"/>
                </a:cubicBezTo>
                <a:cubicBezTo>
                  <a:pt x="1309" y="2094"/>
                  <a:pt x="1293" y="2088"/>
                  <a:pt x="1284" y="2077"/>
                </a:cubicBezTo>
                <a:cubicBezTo>
                  <a:pt x="1234" y="2012"/>
                  <a:pt x="1188" y="1958"/>
                  <a:pt x="1118" y="1911"/>
                </a:cubicBezTo>
                <a:cubicBezTo>
                  <a:pt x="1094" y="1875"/>
                  <a:pt x="1053" y="1835"/>
                  <a:pt x="1011" y="1824"/>
                </a:cubicBezTo>
                <a:cubicBezTo>
                  <a:pt x="985" y="1817"/>
                  <a:pt x="933" y="1804"/>
                  <a:pt x="933" y="1804"/>
                </a:cubicBezTo>
                <a:cubicBezTo>
                  <a:pt x="874" y="1813"/>
                  <a:pt x="847" y="1818"/>
                  <a:pt x="796" y="1843"/>
                </a:cubicBezTo>
                <a:cubicBezTo>
                  <a:pt x="740" y="1959"/>
                  <a:pt x="816" y="1819"/>
                  <a:pt x="747" y="1902"/>
                </a:cubicBezTo>
                <a:cubicBezTo>
                  <a:pt x="738" y="1913"/>
                  <a:pt x="737" y="1930"/>
                  <a:pt x="728" y="1941"/>
                </a:cubicBezTo>
                <a:cubicBezTo>
                  <a:pt x="675" y="2004"/>
                  <a:pt x="558" y="2029"/>
                  <a:pt x="484" y="2038"/>
                </a:cubicBezTo>
                <a:cubicBezTo>
                  <a:pt x="366" y="2078"/>
                  <a:pt x="228" y="2081"/>
                  <a:pt x="103" y="2097"/>
                </a:cubicBezTo>
                <a:cubicBezTo>
                  <a:pt x="93" y="2107"/>
                  <a:pt x="85" y="2118"/>
                  <a:pt x="74" y="2126"/>
                </a:cubicBezTo>
                <a:cubicBezTo>
                  <a:pt x="66" y="2132"/>
                  <a:pt x="0" y="2139"/>
                  <a:pt x="25" y="2175"/>
                </a:cubicBezTo>
                <a:cubicBezTo>
                  <a:pt x="33" y="2186"/>
                  <a:pt x="53" y="2172"/>
                  <a:pt x="64" y="2165"/>
                </a:cubicBezTo>
                <a:cubicBezTo>
                  <a:pt x="86" y="2152"/>
                  <a:pt x="103" y="2132"/>
                  <a:pt x="122" y="2116"/>
                </a:cubicBezTo>
                <a:close/>
              </a:path>
            </a:pathLst>
          </a:custGeom>
          <a:noFill/>
          <a:ln w="793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34000" y="3810000"/>
            <a:ext cx="3810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Lúa, Ngô, chè, cao su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cà phê, dừa…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495800" y="5334000"/>
            <a:ext cx="2895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Trâu ,bò, lợn…</a:t>
            </a: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676400" y="1447800"/>
            <a:ext cx="365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Lúa mì, bông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chà là…</a:t>
            </a:r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-76200" y="762000"/>
            <a:ext cx="5726113" cy="2582863"/>
          </a:xfrm>
          <a:custGeom>
            <a:avLst/>
            <a:gdLst>
              <a:gd name="T0" fmla="*/ 2659063 w 3607"/>
              <a:gd name="T1" fmla="*/ 36513 h 1627"/>
              <a:gd name="T2" fmla="*/ 2487613 w 3607"/>
              <a:gd name="T3" fmla="*/ 341313 h 1627"/>
              <a:gd name="T4" fmla="*/ 2220913 w 3607"/>
              <a:gd name="T5" fmla="*/ 550863 h 1627"/>
              <a:gd name="T6" fmla="*/ 2030413 w 3607"/>
              <a:gd name="T7" fmla="*/ 360363 h 1627"/>
              <a:gd name="T8" fmla="*/ 1763713 w 3607"/>
              <a:gd name="T9" fmla="*/ 588963 h 1627"/>
              <a:gd name="T10" fmla="*/ 1878013 w 3607"/>
              <a:gd name="T11" fmla="*/ 779463 h 1627"/>
              <a:gd name="T12" fmla="*/ 1668463 w 3607"/>
              <a:gd name="T13" fmla="*/ 1198563 h 1627"/>
              <a:gd name="T14" fmla="*/ 1363663 w 3607"/>
              <a:gd name="T15" fmla="*/ 1141413 h 1627"/>
              <a:gd name="T16" fmla="*/ 1497013 w 3607"/>
              <a:gd name="T17" fmla="*/ 1008063 h 1627"/>
              <a:gd name="T18" fmla="*/ 1211263 w 3607"/>
              <a:gd name="T19" fmla="*/ 722313 h 1627"/>
              <a:gd name="T20" fmla="*/ 1077913 w 3607"/>
              <a:gd name="T21" fmla="*/ 608013 h 1627"/>
              <a:gd name="T22" fmla="*/ 811213 w 3607"/>
              <a:gd name="T23" fmla="*/ 665163 h 1627"/>
              <a:gd name="T24" fmla="*/ 715963 w 3607"/>
              <a:gd name="T25" fmla="*/ 569913 h 1627"/>
              <a:gd name="T26" fmla="*/ 296863 w 3607"/>
              <a:gd name="T27" fmla="*/ 360363 h 1627"/>
              <a:gd name="T28" fmla="*/ 182563 w 3607"/>
              <a:gd name="T29" fmla="*/ 608013 h 1627"/>
              <a:gd name="T30" fmla="*/ 582613 w 3607"/>
              <a:gd name="T31" fmla="*/ 779463 h 1627"/>
              <a:gd name="T32" fmla="*/ 220663 w 3607"/>
              <a:gd name="T33" fmla="*/ 1046163 h 1627"/>
              <a:gd name="T34" fmla="*/ 144463 w 3607"/>
              <a:gd name="T35" fmla="*/ 1141413 h 1627"/>
              <a:gd name="T36" fmla="*/ 68263 w 3607"/>
              <a:gd name="T37" fmla="*/ 1731963 h 1627"/>
              <a:gd name="T38" fmla="*/ 144463 w 3607"/>
              <a:gd name="T39" fmla="*/ 2474913 h 1627"/>
              <a:gd name="T40" fmla="*/ 411163 w 3607"/>
              <a:gd name="T41" fmla="*/ 2551113 h 1627"/>
              <a:gd name="T42" fmla="*/ 696913 w 3607"/>
              <a:gd name="T43" fmla="*/ 2474913 h 1627"/>
              <a:gd name="T44" fmla="*/ 1497013 w 3607"/>
              <a:gd name="T45" fmla="*/ 2398713 h 1627"/>
              <a:gd name="T46" fmla="*/ 1230313 w 3607"/>
              <a:gd name="T47" fmla="*/ 2036763 h 1627"/>
              <a:gd name="T48" fmla="*/ 1020763 w 3607"/>
              <a:gd name="T49" fmla="*/ 1579563 h 1627"/>
              <a:gd name="T50" fmla="*/ 1173163 w 3607"/>
              <a:gd name="T51" fmla="*/ 1827213 h 1627"/>
              <a:gd name="T52" fmla="*/ 1439863 w 3607"/>
              <a:gd name="T53" fmla="*/ 1922463 h 1627"/>
              <a:gd name="T54" fmla="*/ 1820863 w 3607"/>
              <a:gd name="T55" fmla="*/ 2132013 h 1627"/>
              <a:gd name="T56" fmla="*/ 2278063 w 3607"/>
              <a:gd name="T57" fmla="*/ 2284413 h 1627"/>
              <a:gd name="T58" fmla="*/ 2544763 w 3607"/>
              <a:gd name="T59" fmla="*/ 2379663 h 1627"/>
              <a:gd name="T60" fmla="*/ 2354263 w 3607"/>
              <a:gd name="T61" fmla="*/ 2360613 h 1627"/>
              <a:gd name="T62" fmla="*/ 2601913 w 3607"/>
              <a:gd name="T63" fmla="*/ 2474913 h 1627"/>
              <a:gd name="T64" fmla="*/ 2773363 w 3607"/>
              <a:gd name="T65" fmla="*/ 2341563 h 1627"/>
              <a:gd name="T66" fmla="*/ 2944813 w 3607"/>
              <a:gd name="T67" fmla="*/ 2112963 h 1627"/>
              <a:gd name="T68" fmla="*/ 3135313 w 3607"/>
              <a:gd name="T69" fmla="*/ 1922463 h 1627"/>
              <a:gd name="T70" fmla="*/ 3897313 w 3607"/>
              <a:gd name="T71" fmla="*/ 1998663 h 1627"/>
              <a:gd name="T72" fmla="*/ 4068763 w 3607"/>
              <a:gd name="T73" fmla="*/ 2055813 h 1627"/>
              <a:gd name="T74" fmla="*/ 4259263 w 3607"/>
              <a:gd name="T75" fmla="*/ 1998663 h 1627"/>
              <a:gd name="T76" fmla="*/ 5135563 w 3607"/>
              <a:gd name="T77" fmla="*/ 1979613 h 1627"/>
              <a:gd name="T78" fmla="*/ 5459413 w 3607"/>
              <a:gd name="T79" fmla="*/ 1770063 h 1627"/>
              <a:gd name="T80" fmla="*/ 5573713 w 3607"/>
              <a:gd name="T81" fmla="*/ 798513 h 1627"/>
              <a:gd name="T82" fmla="*/ 5707063 w 3607"/>
              <a:gd name="T83" fmla="*/ 493713 h 1627"/>
              <a:gd name="T84" fmla="*/ 5478463 w 3607"/>
              <a:gd name="T85" fmla="*/ 398463 h 1627"/>
              <a:gd name="T86" fmla="*/ 5097463 w 3607"/>
              <a:gd name="T87" fmla="*/ 646113 h 1627"/>
              <a:gd name="T88" fmla="*/ 4659313 w 3607"/>
              <a:gd name="T89" fmla="*/ 627063 h 1627"/>
              <a:gd name="T90" fmla="*/ 4183063 w 3607"/>
              <a:gd name="T91" fmla="*/ 417513 h 1627"/>
              <a:gd name="T92" fmla="*/ 3440113 w 3607"/>
              <a:gd name="T93" fmla="*/ 303213 h 1627"/>
              <a:gd name="T94" fmla="*/ 3021013 w 3607"/>
              <a:gd name="T95" fmla="*/ 207963 h 1627"/>
              <a:gd name="T96" fmla="*/ 2697163 w 3607"/>
              <a:gd name="T97" fmla="*/ 131763 h 1627"/>
              <a:gd name="T98" fmla="*/ 2678113 w 3607"/>
              <a:gd name="T99" fmla="*/ 74613 h 1627"/>
              <a:gd name="T100" fmla="*/ 2982913 w 3607"/>
              <a:gd name="T101" fmla="*/ 169863 h 1627"/>
              <a:gd name="T102" fmla="*/ 3116263 w 3607"/>
              <a:gd name="T103" fmla="*/ 207963 h 1627"/>
              <a:gd name="T104" fmla="*/ 2716213 w 3607"/>
              <a:gd name="T105" fmla="*/ 93663 h 16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07" h="1627">
                <a:moveTo>
                  <a:pt x="1747" y="35"/>
                </a:moveTo>
                <a:cubicBezTo>
                  <a:pt x="1711" y="11"/>
                  <a:pt x="1716" y="0"/>
                  <a:pt x="1675" y="23"/>
                </a:cubicBezTo>
                <a:cubicBezTo>
                  <a:pt x="1650" y="37"/>
                  <a:pt x="1603" y="71"/>
                  <a:pt x="1603" y="71"/>
                </a:cubicBezTo>
                <a:cubicBezTo>
                  <a:pt x="1587" y="119"/>
                  <a:pt x="1583" y="167"/>
                  <a:pt x="1567" y="215"/>
                </a:cubicBezTo>
                <a:cubicBezTo>
                  <a:pt x="1554" y="408"/>
                  <a:pt x="1613" y="426"/>
                  <a:pt x="1435" y="371"/>
                </a:cubicBezTo>
                <a:cubicBezTo>
                  <a:pt x="1421" y="367"/>
                  <a:pt x="1411" y="355"/>
                  <a:pt x="1399" y="347"/>
                </a:cubicBezTo>
                <a:cubicBezTo>
                  <a:pt x="1385" y="305"/>
                  <a:pt x="1391" y="306"/>
                  <a:pt x="1351" y="275"/>
                </a:cubicBezTo>
                <a:cubicBezTo>
                  <a:pt x="1328" y="257"/>
                  <a:pt x="1279" y="227"/>
                  <a:pt x="1279" y="227"/>
                </a:cubicBezTo>
                <a:cubicBezTo>
                  <a:pt x="1144" y="235"/>
                  <a:pt x="1057" y="198"/>
                  <a:pt x="1015" y="323"/>
                </a:cubicBezTo>
                <a:cubicBezTo>
                  <a:pt x="1040" y="398"/>
                  <a:pt x="1006" y="330"/>
                  <a:pt x="1111" y="371"/>
                </a:cubicBezTo>
                <a:cubicBezTo>
                  <a:pt x="1138" y="381"/>
                  <a:pt x="1183" y="419"/>
                  <a:pt x="1183" y="419"/>
                </a:cubicBezTo>
                <a:cubicBezTo>
                  <a:pt x="1186" y="427"/>
                  <a:pt x="1212" y="483"/>
                  <a:pt x="1183" y="491"/>
                </a:cubicBezTo>
                <a:cubicBezTo>
                  <a:pt x="1160" y="498"/>
                  <a:pt x="1135" y="483"/>
                  <a:pt x="1111" y="479"/>
                </a:cubicBezTo>
                <a:cubicBezTo>
                  <a:pt x="1008" y="513"/>
                  <a:pt x="1067" y="674"/>
                  <a:pt x="1051" y="755"/>
                </a:cubicBezTo>
                <a:cubicBezTo>
                  <a:pt x="1048" y="772"/>
                  <a:pt x="991" y="787"/>
                  <a:pt x="979" y="791"/>
                </a:cubicBezTo>
                <a:cubicBezTo>
                  <a:pt x="913" y="780"/>
                  <a:pt x="881" y="784"/>
                  <a:pt x="859" y="719"/>
                </a:cubicBezTo>
                <a:cubicBezTo>
                  <a:pt x="863" y="699"/>
                  <a:pt x="857" y="673"/>
                  <a:pt x="871" y="659"/>
                </a:cubicBezTo>
                <a:cubicBezTo>
                  <a:pt x="889" y="641"/>
                  <a:pt x="943" y="635"/>
                  <a:pt x="943" y="635"/>
                </a:cubicBezTo>
                <a:cubicBezTo>
                  <a:pt x="933" y="563"/>
                  <a:pt x="940" y="526"/>
                  <a:pt x="871" y="503"/>
                </a:cubicBezTo>
                <a:cubicBezTo>
                  <a:pt x="832" y="445"/>
                  <a:pt x="833" y="438"/>
                  <a:pt x="763" y="455"/>
                </a:cubicBezTo>
                <a:cubicBezTo>
                  <a:pt x="727" y="419"/>
                  <a:pt x="719" y="389"/>
                  <a:pt x="691" y="347"/>
                </a:cubicBezTo>
                <a:cubicBezTo>
                  <a:pt x="687" y="359"/>
                  <a:pt x="688" y="374"/>
                  <a:pt x="679" y="383"/>
                </a:cubicBezTo>
                <a:cubicBezTo>
                  <a:pt x="659" y="403"/>
                  <a:pt x="607" y="431"/>
                  <a:pt x="607" y="431"/>
                </a:cubicBezTo>
                <a:cubicBezTo>
                  <a:pt x="575" y="427"/>
                  <a:pt x="541" y="431"/>
                  <a:pt x="511" y="419"/>
                </a:cubicBezTo>
                <a:cubicBezTo>
                  <a:pt x="498" y="414"/>
                  <a:pt x="497" y="393"/>
                  <a:pt x="487" y="383"/>
                </a:cubicBezTo>
                <a:cubicBezTo>
                  <a:pt x="477" y="373"/>
                  <a:pt x="463" y="367"/>
                  <a:pt x="451" y="359"/>
                </a:cubicBezTo>
                <a:cubicBezTo>
                  <a:pt x="406" y="292"/>
                  <a:pt x="333" y="271"/>
                  <a:pt x="259" y="251"/>
                </a:cubicBezTo>
                <a:cubicBezTo>
                  <a:pt x="235" y="244"/>
                  <a:pt x="187" y="227"/>
                  <a:pt x="187" y="227"/>
                </a:cubicBezTo>
                <a:cubicBezTo>
                  <a:pt x="99" y="238"/>
                  <a:pt x="25" y="238"/>
                  <a:pt x="79" y="359"/>
                </a:cubicBezTo>
                <a:cubicBezTo>
                  <a:pt x="85" y="372"/>
                  <a:pt x="103" y="375"/>
                  <a:pt x="115" y="383"/>
                </a:cubicBezTo>
                <a:cubicBezTo>
                  <a:pt x="131" y="395"/>
                  <a:pt x="145" y="410"/>
                  <a:pt x="163" y="419"/>
                </a:cubicBezTo>
                <a:cubicBezTo>
                  <a:pt x="231" y="453"/>
                  <a:pt x="303" y="448"/>
                  <a:pt x="367" y="491"/>
                </a:cubicBezTo>
                <a:cubicBezTo>
                  <a:pt x="339" y="574"/>
                  <a:pt x="274" y="556"/>
                  <a:pt x="199" y="575"/>
                </a:cubicBezTo>
                <a:cubicBezTo>
                  <a:pt x="191" y="586"/>
                  <a:pt x="148" y="641"/>
                  <a:pt x="139" y="659"/>
                </a:cubicBezTo>
                <a:cubicBezTo>
                  <a:pt x="133" y="670"/>
                  <a:pt x="135" y="685"/>
                  <a:pt x="127" y="695"/>
                </a:cubicBezTo>
                <a:cubicBezTo>
                  <a:pt x="118" y="706"/>
                  <a:pt x="103" y="711"/>
                  <a:pt x="91" y="719"/>
                </a:cubicBezTo>
                <a:cubicBezTo>
                  <a:pt x="62" y="807"/>
                  <a:pt x="73" y="766"/>
                  <a:pt x="55" y="839"/>
                </a:cubicBezTo>
                <a:cubicBezTo>
                  <a:pt x="63" y="949"/>
                  <a:pt x="74" y="997"/>
                  <a:pt x="43" y="1091"/>
                </a:cubicBezTo>
                <a:cubicBezTo>
                  <a:pt x="31" y="1203"/>
                  <a:pt x="0" y="1302"/>
                  <a:pt x="67" y="1403"/>
                </a:cubicBezTo>
                <a:cubicBezTo>
                  <a:pt x="80" y="1454"/>
                  <a:pt x="69" y="1511"/>
                  <a:pt x="91" y="1559"/>
                </a:cubicBezTo>
                <a:cubicBezTo>
                  <a:pt x="98" y="1575"/>
                  <a:pt x="122" y="1578"/>
                  <a:pt x="139" y="1583"/>
                </a:cubicBezTo>
                <a:cubicBezTo>
                  <a:pt x="178" y="1594"/>
                  <a:pt x="259" y="1607"/>
                  <a:pt x="259" y="1607"/>
                </a:cubicBezTo>
                <a:cubicBezTo>
                  <a:pt x="307" y="1603"/>
                  <a:pt x="356" y="1607"/>
                  <a:pt x="403" y="1595"/>
                </a:cubicBezTo>
                <a:cubicBezTo>
                  <a:pt x="419" y="1591"/>
                  <a:pt x="425" y="1568"/>
                  <a:pt x="439" y="1559"/>
                </a:cubicBezTo>
                <a:cubicBezTo>
                  <a:pt x="450" y="1552"/>
                  <a:pt x="463" y="1551"/>
                  <a:pt x="475" y="1547"/>
                </a:cubicBezTo>
                <a:cubicBezTo>
                  <a:pt x="626" y="1564"/>
                  <a:pt x="827" y="1627"/>
                  <a:pt x="943" y="1511"/>
                </a:cubicBezTo>
                <a:cubicBezTo>
                  <a:pt x="947" y="1499"/>
                  <a:pt x="955" y="1488"/>
                  <a:pt x="955" y="1475"/>
                </a:cubicBezTo>
                <a:cubicBezTo>
                  <a:pt x="955" y="1256"/>
                  <a:pt x="964" y="1300"/>
                  <a:pt x="775" y="1283"/>
                </a:cubicBezTo>
                <a:cubicBezTo>
                  <a:pt x="682" y="1190"/>
                  <a:pt x="726" y="1223"/>
                  <a:pt x="619" y="1187"/>
                </a:cubicBezTo>
                <a:cubicBezTo>
                  <a:pt x="594" y="1113"/>
                  <a:pt x="560" y="1051"/>
                  <a:pt x="643" y="995"/>
                </a:cubicBezTo>
                <a:cubicBezTo>
                  <a:pt x="684" y="1036"/>
                  <a:pt x="679" y="1024"/>
                  <a:pt x="703" y="1079"/>
                </a:cubicBezTo>
                <a:cubicBezTo>
                  <a:pt x="714" y="1105"/>
                  <a:pt x="714" y="1131"/>
                  <a:pt x="739" y="1151"/>
                </a:cubicBezTo>
                <a:cubicBezTo>
                  <a:pt x="749" y="1159"/>
                  <a:pt x="764" y="1157"/>
                  <a:pt x="775" y="1163"/>
                </a:cubicBezTo>
                <a:cubicBezTo>
                  <a:pt x="825" y="1188"/>
                  <a:pt x="849" y="1199"/>
                  <a:pt x="907" y="1211"/>
                </a:cubicBezTo>
                <a:cubicBezTo>
                  <a:pt x="969" y="1273"/>
                  <a:pt x="1004" y="1248"/>
                  <a:pt x="1075" y="1283"/>
                </a:cubicBezTo>
                <a:cubicBezTo>
                  <a:pt x="1103" y="1297"/>
                  <a:pt x="1119" y="1329"/>
                  <a:pt x="1147" y="1343"/>
                </a:cubicBezTo>
                <a:cubicBezTo>
                  <a:pt x="1201" y="1370"/>
                  <a:pt x="1365" y="1384"/>
                  <a:pt x="1423" y="1391"/>
                </a:cubicBezTo>
                <a:cubicBezTo>
                  <a:pt x="1345" y="1339"/>
                  <a:pt x="1415" y="1379"/>
                  <a:pt x="1435" y="1439"/>
                </a:cubicBezTo>
                <a:cubicBezTo>
                  <a:pt x="1439" y="1451"/>
                  <a:pt x="1443" y="1463"/>
                  <a:pt x="1447" y="1475"/>
                </a:cubicBezTo>
                <a:cubicBezTo>
                  <a:pt x="1505" y="1456"/>
                  <a:pt x="1545" y="1480"/>
                  <a:pt x="1603" y="1499"/>
                </a:cubicBezTo>
                <a:cubicBezTo>
                  <a:pt x="1607" y="1511"/>
                  <a:pt x="1617" y="1523"/>
                  <a:pt x="1615" y="1535"/>
                </a:cubicBezTo>
                <a:cubicBezTo>
                  <a:pt x="1601" y="1620"/>
                  <a:pt x="1516" y="1509"/>
                  <a:pt x="1483" y="1487"/>
                </a:cubicBezTo>
                <a:cubicBezTo>
                  <a:pt x="1454" y="1545"/>
                  <a:pt x="1439" y="1560"/>
                  <a:pt x="1507" y="1583"/>
                </a:cubicBezTo>
                <a:cubicBezTo>
                  <a:pt x="1551" y="1575"/>
                  <a:pt x="1598" y="1576"/>
                  <a:pt x="1639" y="1559"/>
                </a:cubicBezTo>
                <a:cubicBezTo>
                  <a:pt x="1651" y="1554"/>
                  <a:pt x="1644" y="1534"/>
                  <a:pt x="1651" y="1523"/>
                </a:cubicBezTo>
                <a:cubicBezTo>
                  <a:pt x="1682" y="1476"/>
                  <a:pt x="1694" y="1486"/>
                  <a:pt x="1747" y="1475"/>
                </a:cubicBezTo>
                <a:cubicBezTo>
                  <a:pt x="1759" y="1440"/>
                  <a:pt x="1755" y="1400"/>
                  <a:pt x="1771" y="1367"/>
                </a:cubicBezTo>
                <a:cubicBezTo>
                  <a:pt x="1783" y="1343"/>
                  <a:pt x="1836" y="1336"/>
                  <a:pt x="1855" y="1331"/>
                </a:cubicBezTo>
                <a:cubicBezTo>
                  <a:pt x="1894" y="1305"/>
                  <a:pt x="1912" y="1273"/>
                  <a:pt x="1951" y="1247"/>
                </a:cubicBezTo>
                <a:cubicBezTo>
                  <a:pt x="1959" y="1235"/>
                  <a:pt x="1961" y="1214"/>
                  <a:pt x="1975" y="1211"/>
                </a:cubicBezTo>
                <a:cubicBezTo>
                  <a:pt x="1998" y="1206"/>
                  <a:pt x="2077" y="1227"/>
                  <a:pt x="2107" y="1235"/>
                </a:cubicBezTo>
                <a:cubicBezTo>
                  <a:pt x="2213" y="1209"/>
                  <a:pt x="2347" y="1248"/>
                  <a:pt x="2455" y="1259"/>
                </a:cubicBezTo>
                <a:cubicBezTo>
                  <a:pt x="2479" y="1267"/>
                  <a:pt x="2503" y="1275"/>
                  <a:pt x="2527" y="1283"/>
                </a:cubicBezTo>
                <a:cubicBezTo>
                  <a:pt x="2539" y="1287"/>
                  <a:pt x="2563" y="1295"/>
                  <a:pt x="2563" y="1295"/>
                </a:cubicBezTo>
                <a:cubicBezTo>
                  <a:pt x="2591" y="1291"/>
                  <a:pt x="2620" y="1291"/>
                  <a:pt x="2647" y="1283"/>
                </a:cubicBezTo>
                <a:cubicBezTo>
                  <a:pt x="2661" y="1279"/>
                  <a:pt x="2669" y="1260"/>
                  <a:pt x="2683" y="1259"/>
                </a:cubicBezTo>
                <a:cubicBezTo>
                  <a:pt x="2767" y="1255"/>
                  <a:pt x="2851" y="1267"/>
                  <a:pt x="2935" y="1271"/>
                </a:cubicBezTo>
                <a:cubicBezTo>
                  <a:pt x="3020" y="1299"/>
                  <a:pt x="3152" y="1293"/>
                  <a:pt x="3235" y="1247"/>
                </a:cubicBezTo>
                <a:cubicBezTo>
                  <a:pt x="3359" y="1178"/>
                  <a:pt x="3262" y="1214"/>
                  <a:pt x="3343" y="1187"/>
                </a:cubicBezTo>
                <a:cubicBezTo>
                  <a:pt x="3375" y="1139"/>
                  <a:pt x="3392" y="1146"/>
                  <a:pt x="3439" y="1115"/>
                </a:cubicBezTo>
                <a:cubicBezTo>
                  <a:pt x="3420" y="1019"/>
                  <a:pt x="3439" y="926"/>
                  <a:pt x="3427" y="827"/>
                </a:cubicBezTo>
                <a:cubicBezTo>
                  <a:pt x="3447" y="619"/>
                  <a:pt x="3404" y="610"/>
                  <a:pt x="3511" y="503"/>
                </a:cubicBezTo>
                <a:cubicBezTo>
                  <a:pt x="3524" y="465"/>
                  <a:pt x="3528" y="418"/>
                  <a:pt x="3547" y="383"/>
                </a:cubicBezTo>
                <a:cubicBezTo>
                  <a:pt x="3561" y="358"/>
                  <a:pt x="3595" y="311"/>
                  <a:pt x="3595" y="311"/>
                </a:cubicBezTo>
                <a:cubicBezTo>
                  <a:pt x="3591" y="283"/>
                  <a:pt x="3607" y="243"/>
                  <a:pt x="3583" y="227"/>
                </a:cubicBezTo>
                <a:cubicBezTo>
                  <a:pt x="3560" y="212"/>
                  <a:pt x="3484" y="240"/>
                  <a:pt x="3451" y="251"/>
                </a:cubicBezTo>
                <a:cubicBezTo>
                  <a:pt x="3396" y="333"/>
                  <a:pt x="3338" y="353"/>
                  <a:pt x="3247" y="383"/>
                </a:cubicBezTo>
                <a:cubicBezTo>
                  <a:pt x="3233" y="388"/>
                  <a:pt x="3224" y="402"/>
                  <a:pt x="3211" y="407"/>
                </a:cubicBezTo>
                <a:cubicBezTo>
                  <a:pt x="3184" y="418"/>
                  <a:pt x="3155" y="423"/>
                  <a:pt x="3127" y="431"/>
                </a:cubicBezTo>
                <a:cubicBezTo>
                  <a:pt x="3045" y="376"/>
                  <a:pt x="3116" y="415"/>
                  <a:pt x="2935" y="395"/>
                </a:cubicBezTo>
                <a:cubicBezTo>
                  <a:pt x="2879" y="389"/>
                  <a:pt x="2767" y="371"/>
                  <a:pt x="2767" y="371"/>
                </a:cubicBezTo>
                <a:cubicBezTo>
                  <a:pt x="2710" y="352"/>
                  <a:pt x="2688" y="293"/>
                  <a:pt x="2635" y="263"/>
                </a:cubicBezTo>
                <a:cubicBezTo>
                  <a:pt x="2569" y="225"/>
                  <a:pt x="2394" y="230"/>
                  <a:pt x="2347" y="227"/>
                </a:cubicBezTo>
                <a:cubicBezTo>
                  <a:pt x="2285" y="215"/>
                  <a:pt x="2230" y="200"/>
                  <a:pt x="2167" y="191"/>
                </a:cubicBezTo>
                <a:cubicBezTo>
                  <a:pt x="2123" y="176"/>
                  <a:pt x="2079" y="170"/>
                  <a:pt x="2035" y="155"/>
                </a:cubicBezTo>
                <a:cubicBezTo>
                  <a:pt x="2009" y="77"/>
                  <a:pt x="2040" y="131"/>
                  <a:pt x="1903" y="131"/>
                </a:cubicBezTo>
                <a:cubicBezTo>
                  <a:pt x="1767" y="131"/>
                  <a:pt x="1631" y="123"/>
                  <a:pt x="1495" y="119"/>
                </a:cubicBezTo>
                <a:cubicBezTo>
                  <a:pt x="1659" y="92"/>
                  <a:pt x="1591" y="105"/>
                  <a:pt x="1699" y="83"/>
                </a:cubicBezTo>
                <a:cubicBezTo>
                  <a:pt x="1711" y="75"/>
                  <a:pt x="1740" y="73"/>
                  <a:pt x="1735" y="59"/>
                </a:cubicBezTo>
                <a:cubicBezTo>
                  <a:pt x="1730" y="43"/>
                  <a:pt x="1675" y="59"/>
                  <a:pt x="1687" y="47"/>
                </a:cubicBezTo>
                <a:cubicBezTo>
                  <a:pt x="1704" y="30"/>
                  <a:pt x="1735" y="39"/>
                  <a:pt x="1759" y="35"/>
                </a:cubicBezTo>
                <a:cubicBezTo>
                  <a:pt x="1794" y="70"/>
                  <a:pt x="1834" y="88"/>
                  <a:pt x="1879" y="107"/>
                </a:cubicBezTo>
                <a:cubicBezTo>
                  <a:pt x="1894" y="113"/>
                  <a:pt x="1911" y="114"/>
                  <a:pt x="1927" y="119"/>
                </a:cubicBezTo>
                <a:cubicBezTo>
                  <a:pt x="1939" y="122"/>
                  <a:pt x="1972" y="140"/>
                  <a:pt x="1963" y="131"/>
                </a:cubicBezTo>
                <a:cubicBezTo>
                  <a:pt x="1881" y="49"/>
                  <a:pt x="1726" y="54"/>
                  <a:pt x="1627" y="47"/>
                </a:cubicBezTo>
                <a:cubicBezTo>
                  <a:pt x="1514" y="9"/>
                  <a:pt x="1697" y="61"/>
                  <a:pt x="1711" y="59"/>
                </a:cubicBezTo>
                <a:cubicBezTo>
                  <a:pt x="1725" y="57"/>
                  <a:pt x="1735" y="43"/>
                  <a:pt x="1747" y="3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2438400" y="16764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1905000" y="1066800"/>
            <a:ext cx="28194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Lúa mì, bông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chà là…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228600" y="1905000"/>
            <a:ext cx="1676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Cừu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77054719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9" grpId="0" animBg="1"/>
      <p:bldP spid="11288" grpId="0" animBg="1"/>
      <p:bldP spid="112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991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0000FF"/>
                </a:solidFill>
              </a:rPr>
              <a:t>Tiết 10</a:t>
            </a:r>
            <a:r>
              <a:rPr lang="en-US" sz="2600" b="1">
                <a:solidFill>
                  <a:srgbClr val="000000"/>
                </a:solidFill>
              </a:rPr>
              <a:t>  </a:t>
            </a:r>
            <a:r>
              <a:rPr lang="en-US" sz="2600" b="1">
                <a:solidFill>
                  <a:srgbClr val="333399"/>
                </a:solidFill>
              </a:rPr>
              <a:t>Bài 8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b="1">
                <a:solidFill>
                  <a:srgbClr val="FF0000"/>
                </a:solidFill>
              </a:rPr>
              <a:t>TÌNH HÌNH PHÁT TRIỂN KINH TẾ XÃ HỘI Ở CÁC NƯỚC CHÂU Á</a:t>
            </a:r>
          </a:p>
        </p:txBody>
      </p:sp>
      <p:pic>
        <p:nvPicPr>
          <p:cNvPr id="51203" name="Picture 3" descr="foxtail11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572000" cy="5943600"/>
          </a:xfrm>
          <a:prstGeom prst="rect">
            <a:avLst/>
          </a:prstGeom>
          <a:solidFill>
            <a:srgbClr val="FF0066"/>
          </a:solidFill>
          <a:ln w="952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51204" name="Picture 4" descr="scene43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6338"/>
      </p:ext>
    </p:extLst>
  </p:cSld>
  <p:clrMapOvr>
    <a:masterClrMapping/>
  </p:clrMapOvr>
  <p:transition spd="med">
    <p:circl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1156</Words>
  <Application>Microsoft Office PowerPoint</Application>
  <PresentationFormat>On-screen Show (4:3)</PresentationFormat>
  <Paragraphs>160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Chủ đề của Office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PowerPoint Presentation</vt:lpstr>
      <vt:lpstr>PowerPoint Presentation</vt:lpstr>
      <vt:lpstr>tiÕt 10 BµI 8   t×nh h×nh ph¸t triÓn kinh tÕ x· héi c¸c n¦­íc ch©u ¸</vt:lpstr>
      <vt:lpstr>PowerPoint Presentation</vt:lpstr>
      <vt:lpstr>Tiết 10- Bài 8: TÌNH HÌNH PHÁT TRIỂN KINH TẾ XÃ  HỘI Ở CÁC NƯỚC CHÂU Á </vt:lpstr>
      <vt:lpstr>PowerPoint Presentation</vt:lpstr>
      <vt:lpstr>PowerPoint Presentation</vt:lpstr>
      <vt:lpstr>Tiết 10- Bài 8: TÌNH HÌNH PHÁT TRIỂN KINH TẾ XÃ  HỘI Ở CÁC NƯỚC CHÂU Á </vt:lpstr>
      <vt:lpstr>PowerPoint Presentation</vt:lpstr>
      <vt:lpstr>PowerPoint Presentation</vt:lpstr>
      <vt:lpstr>PowerPoint Presentation</vt:lpstr>
      <vt:lpstr>Tiết 10- Bài 8: TÌNH HÌNH PHÁT TRIỂN KINH TẾ XÃ  HỘI Ở CÁC NƯỚC CHÂU Á </vt:lpstr>
      <vt:lpstr>PowerPoint Presentation</vt:lpstr>
      <vt:lpstr>PowerPoint Presentation</vt:lpstr>
      <vt:lpstr>TIẾT 10 - BÀI 8 : t×nh h×nh ph¸t triÓn kinh tÕ x· héi c¸c NƯỚC ch©u ¸</vt:lpstr>
      <vt:lpstr>PowerPoint Presentation</vt:lpstr>
      <vt:lpstr>Tiết 10  Bài 8  TÌNH HÌNH PHÁT TRIỂN KINH TẾ - XÃ HỘI                         Ở CÁC NƯỚC CHÂU Á </vt:lpstr>
      <vt:lpstr>PowerPoint Presentation</vt:lpstr>
      <vt:lpstr>PowerPoint Presentation</vt:lpstr>
      <vt:lpstr>PowerPoint Presentation</vt:lpstr>
      <vt:lpstr>PowerPoint Presentation</vt:lpstr>
      <vt:lpstr>Tiết 10  Bài 8 T ÌNH HÌNH PHÁT TRIỂN KINH TẾ - XÃ HỘI                   Ở CÁC NƯỚC CHÂU Á 3. Dịch vụ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Admin</dc:creator>
  <cp:lastModifiedBy>Windows User</cp:lastModifiedBy>
  <cp:revision>15</cp:revision>
  <dcterms:created xsi:type="dcterms:W3CDTF">2012-10-16T12:18:08Z</dcterms:created>
  <dcterms:modified xsi:type="dcterms:W3CDTF">2016-10-31T08:10:50Z</dcterms:modified>
</cp:coreProperties>
</file>